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7" r:id="rId3"/>
    <p:sldId id="286" r:id="rId4"/>
    <p:sldId id="294" r:id="rId5"/>
    <p:sldId id="296" r:id="rId6"/>
    <p:sldId id="304" r:id="rId7"/>
    <p:sldId id="305" r:id="rId8"/>
    <p:sldId id="307" r:id="rId9"/>
    <p:sldId id="306" r:id="rId10"/>
    <p:sldId id="292" r:id="rId11"/>
    <p:sldId id="303" r:id="rId12"/>
    <p:sldId id="302" r:id="rId13"/>
    <p:sldId id="301" r:id="rId14"/>
    <p:sldId id="291" r:id="rId15"/>
    <p:sldId id="290" r:id="rId16"/>
    <p:sldId id="289" r:id="rId17"/>
    <p:sldId id="288" r:id="rId18"/>
    <p:sldId id="287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CAD2"/>
    <a:srgbClr val="D9D9D9"/>
    <a:srgbClr val="DFDFDF"/>
    <a:srgbClr val="01CED3"/>
    <a:srgbClr val="D5FFFF"/>
    <a:srgbClr val="BAF4FC"/>
    <a:srgbClr val="80EBF0"/>
    <a:srgbClr val="EFFFFF"/>
  </p:clrMru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1" autoAdjust="0"/>
    <p:restoredTop sz="95195"/>
  </p:normalViewPr>
  <p:slideViewPr>
    <p:cSldViewPr snapToGrid="0">
      <p:cViewPr varScale="1">
        <p:scale>
          <a:sx n="61" d="100"/>
          <a:sy n="61" d="100"/>
        </p:scale>
        <p:origin x="-90" y="-1014"/>
      </p:cViewPr>
      <p:guideLst>
        <p:guide orient="horz" pos="2160"/>
        <p:guide orient="horz" pos="22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8BED1A-FB90-4097-A61B-1CF06E9EEBBF}" type="doc">
      <dgm:prSet loTypeId="urn:microsoft.com/office/officeart/2005/8/layout/process5" loCatId="process" qsTypeId="urn:microsoft.com/office/officeart/2005/8/quickstyle/simple1#4" qsCatId="simple" csTypeId="urn:microsoft.com/office/officeart/2005/8/colors/accent1_2#4" csCatId="accent1" phldr="1"/>
      <dgm:spPr/>
    </dgm:pt>
    <dgm:pt modelId="{31022963-DAE7-4FA3-8009-BAD1D8504AC1}">
      <dgm:prSet phldrT="[Text]"/>
      <dgm:spPr>
        <a:solidFill>
          <a:srgbClr val="01CED3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554BC8E6-A0C4-4E07-8557-3FEA26280149}" type="parTrans" cxnId="{2E8EC74C-D480-4514-A37C-92AF7F5EABD5}">
      <dgm:prSet/>
      <dgm:spPr/>
      <dgm:t>
        <a:bodyPr/>
        <a:lstStyle/>
        <a:p>
          <a:endParaRPr lang="en-US"/>
        </a:p>
      </dgm:t>
    </dgm:pt>
    <dgm:pt modelId="{D9027473-941C-4E94-ABFE-68A68DD9B8C6}" type="sibTrans" cxnId="{2E8EC74C-D480-4514-A37C-92AF7F5EABD5}">
      <dgm:prSet/>
      <dgm:spPr/>
      <dgm:t>
        <a:bodyPr/>
        <a:lstStyle/>
        <a:p>
          <a:endParaRPr lang="en-US"/>
        </a:p>
      </dgm:t>
    </dgm:pt>
    <dgm:pt modelId="{73CACAA3-51C9-4E4A-8740-46510E0C80E3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FB51608D-12E1-4267-9A24-0CDCC44A20AE}" type="sibTrans" cxnId="{28E4AD06-FDAD-4A22-A807-E00FFF0AE758}">
      <dgm:prSet/>
      <dgm:spPr/>
      <dgm:t>
        <a:bodyPr/>
        <a:lstStyle/>
        <a:p>
          <a:endParaRPr lang="en-US"/>
        </a:p>
      </dgm:t>
    </dgm:pt>
    <dgm:pt modelId="{24220EBE-D0F8-42A8-85A1-D5835040FE52}" type="parTrans" cxnId="{28E4AD06-FDAD-4A22-A807-E00FFF0AE758}">
      <dgm:prSet/>
      <dgm:spPr/>
      <dgm:t>
        <a:bodyPr/>
        <a:lstStyle/>
        <a:p>
          <a:endParaRPr lang="en-US"/>
        </a:p>
      </dgm:t>
    </dgm:pt>
    <dgm:pt modelId="{6BB77C71-5A15-4C99-B090-8CC0068C9D1C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C96A2933-CF1F-414D-9E04-751AD8ABD25E}" type="sibTrans" cxnId="{DB4FA404-42AC-44A2-8CEF-EA04AB1435DB}">
      <dgm:prSet/>
      <dgm:spPr/>
      <dgm:t>
        <a:bodyPr/>
        <a:lstStyle/>
        <a:p>
          <a:endParaRPr lang="en-US"/>
        </a:p>
      </dgm:t>
    </dgm:pt>
    <dgm:pt modelId="{17A9723D-F99E-43B8-8148-76DEE6967CDD}" type="parTrans" cxnId="{DB4FA404-42AC-44A2-8CEF-EA04AB1435DB}">
      <dgm:prSet/>
      <dgm:spPr/>
      <dgm:t>
        <a:bodyPr/>
        <a:lstStyle/>
        <a:p>
          <a:endParaRPr lang="en-US"/>
        </a:p>
      </dgm:t>
    </dgm:pt>
    <dgm:pt modelId="{5E27C0F1-CB6F-4A61-A4B1-14AB861B67A2}" type="pres">
      <dgm:prSet presAssocID="{898BED1A-FB90-4097-A61B-1CF06E9EEBBF}" presName="diagram" presStyleCnt="0">
        <dgm:presLayoutVars>
          <dgm:dir/>
          <dgm:resizeHandles val="exact"/>
        </dgm:presLayoutVars>
      </dgm:prSet>
      <dgm:spPr/>
    </dgm:pt>
    <dgm:pt modelId="{8D0EF9D1-0116-426D-9CB7-61D4EB9E0FB4}" type="pres">
      <dgm:prSet presAssocID="{31022963-DAE7-4FA3-8009-BAD1D8504AC1}" presName="node" presStyleLbl="node1" presStyleIdx="0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6E58D-E0ED-45EF-83DC-91BA56EAF39B}" type="pres">
      <dgm:prSet presAssocID="{D9027473-941C-4E94-ABFE-68A68DD9B8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11A6DE3-6ADE-4EEA-A0A2-56CB3E211C85}" type="pres">
      <dgm:prSet presAssocID="{D9027473-941C-4E94-ABFE-68A68DD9B8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4B95E50-2807-4082-A20F-C6AE89E827F7}" type="pres">
      <dgm:prSet presAssocID="{73CACAA3-51C9-4E4A-8740-46510E0C80E3}" presName="node" presStyleLbl="node1" presStyleIdx="1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047E9-A814-4085-A4D7-E71DBEC942EF}" type="pres">
      <dgm:prSet presAssocID="{FB51608D-12E1-4267-9A24-0CDCC44A20AE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ADD48E8-C78F-4840-8717-CDEC518AA65B}" type="pres">
      <dgm:prSet presAssocID="{FB51608D-12E1-4267-9A24-0CDCC44A20AE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4990099-E4D8-4EA2-8243-B2CEA03052B5}" type="pres">
      <dgm:prSet presAssocID="{6BB77C71-5A15-4C99-B090-8CC0068C9D1C}" presName="node" presStyleLbl="node1" presStyleIdx="2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E4AD06-FDAD-4A22-A807-E00FFF0AE758}" srcId="{898BED1A-FB90-4097-A61B-1CF06E9EEBBF}" destId="{73CACAA3-51C9-4E4A-8740-46510E0C80E3}" srcOrd="1" destOrd="0" parTransId="{24220EBE-D0F8-42A8-85A1-D5835040FE52}" sibTransId="{FB51608D-12E1-4267-9A24-0CDCC44A20AE}"/>
    <dgm:cxn modelId="{A59BBDBA-640D-4F2D-AF9E-C8879B808E4C}" type="presOf" srcId="{D9027473-941C-4E94-ABFE-68A68DD9B8C6}" destId="{62F6E58D-E0ED-45EF-83DC-91BA56EAF39B}" srcOrd="0" destOrd="0" presId="urn:microsoft.com/office/officeart/2005/8/layout/process5"/>
    <dgm:cxn modelId="{ABB1B243-B05F-4464-B461-9E09A05C9CD4}" type="presOf" srcId="{73CACAA3-51C9-4E4A-8740-46510E0C80E3}" destId="{84B95E50-2807-4082-A20F-C6AE89E827F7}" srcOrd="0" destOrd="0" presId="urn:microsoft.com/office/officeart/2005/8/layout/process5"/>
    <dgm:cxn modelId="{280F2BF7-DF13-4848-812E-971C1E564746}" type="presOf" srcId="{898BED1A-FB90-4097-A61B-1CF06E9EEBBF}" destId="{5E27C0F1-CB6F-4A61-A4B1-14AB861B67A2}" srcOrd="0" destOrd="0" presId="urn:microsoft.com/office/officeart/2005/8/layout/process5"/>
    <dgm:cxn modelId="{D063A374-E79B-4E3D-AF60-54BED311101F}" type="presOf" srcId="{6BB77C71-5A15-4C99-B090-8CC0068C9D1C}" destId="{04990099-E4D8-4EA2-8243-B2CEA03052B5}" srcOrd="0" destOrd="0" presId="urn:microsoft.com/office/officeart/2005/8/layout/process5"/>
    <dgm:cxn modelId="{8187707C-E9CB-4607-BFB2-6F5BD0373A30}" type="presOf" srcId="{31022963-DAE7-4FA3-8009-BAD1D8504AC1}" destId="{8D0EF9D1-0116-426D-9CB7-61D4EB9E0FB4}" srcOrd="0" destOrd="0" presId="urn:microsoft.com/office/officeart/2005/8/layout/process5"/>
    <dgm:cxn modelId="{2C1A0DB8-D95F-4CC5-BA4E-F1A48354AADA}" type="presOf" srcId="{FB51608D-12E1-4267-9A24-0CDCC44A20AE}" destId="{491047E9-A814-4085-A4D7-E71DBEC942EF}" srcOrd="0" destOrd="0" presId="urn:microsoft.com/office/officeart/2005/8/layout/process5"/>
    <dgm:cxn modelId="{DB4FA404-42AC-44A2-8CEF-EA04AB1435DB}" srcId="{898BED1A-FB90-4097-A61B-1CF06E9EEBBF}" destId="{6BB77C71-5A15-4C99-B090-8CC0068C9D1C}" srcOrd="2" destOrd="0" parTransId="{17A9723D-F99E-43B8-8148-76DEE6967CDD}" sibTransId="{C96A2933-CF1F-414D-9E04-751AD8ABD25E}"/>
    <dgm:cxn modelId="{67CC99FD-9A1B-4B12-AD36-D5262D664DF1}" type="presOf" srcId="{D9027473-941C-4E94-ABFE-68A68DD9B8C6}" destId="{A11A6DE3-6ADE-4EEA-A0A2-56CB3E211C85}" srcOrd="1" destOrd="0" presId="urn:microsoft.com/office/officeart/2005/8/layout/process5"/>
    <dgm:cxn modelId="{B554E2B6-D4B7-4E2E-AEC4-8DD4F26A092A}" type="presOf" srcId="{FB51608D-12E1-4267-9A24-0CDCC44A20AE}" destId="{3ADD48E8-C78F-4840-8717-CDEC518AA65B}" srcOrd="1" destOrd="0" presId="urn:microsoft.com/office/officeart/2005/8/layout/process5"/>
    <dgm:cxn modelId="{2E8EC74C-D480-4514-A37C-92AF7F5EABD5}" srcId="{898BED1A-FB90-4097-A61B-1CF06E9EEBBF}" destId="{31022963-DAE7-4FA3-8009-BAD1D8504AC1}" srcOrd="0" destOrd="0" parTransId="{554BC8E6-A0C4-4E07-8557-3FEA26280149}" sibTransId="{D9027473-941C-4E94-ABFE-68A68DD9B8C6}"/>
    <dgm:cxn modelId="{2BE849EB-30CA-4BEC-97ED-1D3429B923FE}" type="presParOf" srcId="{5E27C0F1-CB6F-4A61-A4B1-14AB861B67A2}" destId="{8D0EF9D1-0116-426D-9CB7-61D4EB9E0FB4}" srcOrd="0" destOrd="0" presId="urn:microsoft.com/office/officeart/2005/8/layout/process5"/>
    <dgm:cxn modelId="{79B52ECD-EFAC-47C3-A740-F8888D9CBDFA}" type="presParOf" srcId="{5E27C0F1-CB6F-4A61-A4B1-14AB861B67A2}" destId="{62F6E58D-E0ED-45EF-83DC-91BA56EAF39B}" srcOrd="1" destOrd="0" presId="urn:microsoft.com/office/officeart/2005/8/layout/process5"/>
    <dgm:cxn modelId="{5A8D4D93-8B4D-4E1E-831B-7E5FDE540544}" type="presParOf" srcId="{62F6E58D-E0ED-45EF-83DC-91BA56EAF39B}" destId="{A11A6DE3-6ADE-4EEA-A0A2-56CB3E211C85}" srcOrd="0" destOrd="0" presId="urn:microsoft.com/office/officeart/2005/8/layout/process5"/>
    <dgm:cxn modelId="{319E9608-740B-477B-92C3-0ED378E232DD}" type="presParOf" srcId="{5E27C0F1-CB6F-4A61-A4B1-14AB861B67A2}" destId="{84B95E50-2807-4082-A20F-C6AE89E827F7}" srcOrd="2" destOrd="0" presId="urn:microsoft.com/office/officeart/2005/8/layout/process5"/>
    <dgm:cxn modelId="{E77C736D-B7BB-4EC2-89A6-C3A6E23A3A5B}" type="presParOf" srcId="{5E27C0F1-CB6F-4A61-A4B1-14AB861B67A2}" destId="{491047E9-A814-4085-A4D7-E71DBEC942EF}" srcOrd="3" destOrd="0" presId="urn:microsoft.com/office/officeart/2005/8/layout/process5"/>
    <dgm:cxn modelId="{4EE7480A-9B4B-4B99-9603-5ACF657032DB}" type="presParOf" srcId="{491047E9-A814-4085-A4D7-E71DBEC942EF}" destId="{3ADD48E8-C78F-4840-8717-CDEC518AA65B}" srcOrd="0" destOrd="0" presId="urn:microsoft.com/office/officeart/2005/8/layout/process5"/>
    <dgm:cxn modelId="{49C59576-25A4-4655-A394-94A0D302FB9A}" type="presParOf" srcId="{5E27C0F1-CB6F-4A61-A4B1-14AB861B67A2}" destId="{04990099-E4D8-4EA2-8243-B2CEA03052B5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8BED1A-FB90-4097-A61B-1CF06E9EEBBF}" type="doc">
      <dgm:prSet loTypeId="urn:microsoft.com/office/officeart/2005/8/layout/process5" loCatId="process" qsTypeId="urn:microsoft.com/office/officeart/2005/8/quickstyle/simple1#4" qsCatId="simple" csTypeId="urn:microsoft.com/office/officeart/2005/8/colors/accent1_2#4" csCatId="accent1" phldr="1"/>
      <dgm:spPr/>
    </dgm:pt>
    <dgm:pt modelId="{31022963-DAE7-4FA3-8009-BAD1D8504AC1}">
      <dgm:prSet phldrT="[Text]"/>
      <dgm:spPr>
        <a:solidFill>
          <a:srgbClr val="D9D9D9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554BC8E6-A0C4-4E07-8557-3FEA26280149}" type="parTrans" cxnId="{2E8EC74C-D480-4514-A37C-92AF7F5EABD5}">
      <dgm:prSet/>
      <dgm:spPr/>
      <dgm:t>
        <a:bodyPr/>
        <a:lstStyle/>
        <a:p>
          <a:endParaRPr lang="en-US"/>
        </a:p>
      </dgm:t>
    </dgm:pt>
    <dgm:pt modelId="{D9027473-941C-4E94-ABFE-68A68DD9B8C6}" type="sibTrans" cxnId="{2E8EC74C-D480-4514-A37C-92AF7F5EABD5}">
      <dgm:prSet/>
      <dgm:spPr/>
      <dgm:t>
        <a:bodyPr/>
        <a:lstStyle/>
        <a:p>
          <a:endParaRPr lang="en-US"/>
        </a:p>
      </dgm:t>
    </dgm:pt>
    <dgm:pt modelId="{73CACAA3-51C9-4E4A-8740-46510E0C80E3}">
      <dgm:prSet phldrT="[Text]"/>
      <dgm:spPr>
        <a:solidFill>
          <a:srgbClr val="01CAD2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FB51608D-12E1-4267-9A24-0CDCC44A20AE}" type="sibTrans" cxnId="{28E4AD06-FDAD-4A22-A807-E00FFF0AE758}">
      <dgm:prSet/>
      <dgm:spPr/>
      <dgm:t>
        <a:bodyPr/>
        <a:lstStyle/>
        <a:p>
          <a:endParaRPr lang="en-US"/>
        </a:p>
      </dgm:t>
    </dgm:pt>
    <dgm:pt modelId="{24220EBE-D0F8-42A8-85A1-D5835040FE52}" type="parTrans" cxnId="{28E4AD06-FDAD-4A22-A807-E00FFF0AE758}">
      <dgm:prSet/>
      <dgm:spPr/>
      <dgm:t>
        <a:bodyPr/>
        <a:lstStyle/>
        <a:p>
          <a:endParaRPr lang="en-US"/>
        </a:p>
      </dgm:t>
    </dgm:pt>
    <dgm:pt modelId="{6BB77C71-5A15-4C99-B090-8CC0068C9D1C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C96A2933-CF1F-414D-9E04-751AD8ABD25E}" type="sibTrans" cxnId="{DB4FA404-42AC-44A2-8CEF-EA04AB1435DB}">
      <dgm:prSet/>
      <dgm:spPr/>
      <dgm:t>
        <a:bodyPr/>
        <a:lstStyle/>
        <a:p>
          <a:endParaRPr lang="en-US"/>
        </a:p>
      </dgm:t>
    </dgm:pt>
    <dgm:pt modelId="{17A9723D-F99E-43B8-8148-76DEE6967CDD}" type="parTrans" cxnId="{DB4FA404-42AC-44A2-8CEF-EA04AB1435DB}">
      <dgm:prSet/>
      <dgm:spPr/>
      <dgm:t>
        <a:bodyPr/>
        <a:lstStyle/>
        <a:p>
          <a:endParaRPr lang="en-US"/>
        </a:p>
      </dgm:t>
    </dgm:pt>
    <dgm:pt modelId="{5E27C0F1-CB6F-4A61-A4B1-14AB861B67A2}" type="pres">
      <dgm:prSet presAssocID="{898BED1A-FB90-4097-A61B-1CF06E9EEBBF}" presName="diagram" presStyleCnt="0">
        <dgm:presLayoutVars>
          <dgm:dir/>
          <dgm:resizeHandles val="exact"/>
        </dgm:presLayoutVars>
      </dgm:prSet>
      <dgm:spPr/>
    </dgm:pt>
    <dgm:pt modelId="{8D0EF9D1-0116-426D-9CB7-61D4EB9E0FB4}" type="pres">
      <dgm:prSet presAssocID="{31022963-DAE7-4FA3-8009-BAD1D8504AC1}" presName="node" presStyleLbl="node1" presStyleIdx="0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6E58D-E0ED-45EF-83DC-91BA56EAF39B}" type="pres">
      <dgm:prSet presAssocID="{D9027473-941C-4E94-ABFE-68A68DD9B8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11A6DE3-6ADE-4EEA-A0A2-56CB3E211C85}" type="pres">
      <dgm:prSet presAssocID="{D9027473-941C-4E94-ABFE-68A68DD9B8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4B95E50-2807-4082-A20F-C6AE89E827F7}" type="pres">
      <dgm:prSet presAssocID="{73CACAA3-51C9-4E4A-8740-46510E0C80E3}" presName="node" presStyleLbl="node1" presStyleIdx="1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047E9-A814-4085-A4D7-E71DBEC942EF}" type="pres">
      <dgm:prSet presAssocID="{FB51608D-12E1-4267-9A24-0CDCC44A20AE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ADD48E8-C78F-4840-8717-CDEC518AA65B}" type="pres">
      <dgm:prSet presAssocID="{FB51608D-12E1-4267-9A24-0CDCC44A20AE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4990099-E4D8-4EA2-8243-B2CEA03052B5}" type="pres">
      <dgm:prSet presAssocID="{6BB77C71-5A15-4C99-B090-8CC0068C9D1C}" presName="node" presStyleLbl="node1" presStyleIdx="2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E4AD06-FDAD-4A22-A807-E00FFF0AE758}" srcId="{898BED1A-FB90-4097-A61B-1CF06E9EEBBF}" destId="{73CACAA3-51C9-4E4A-8740-46510E0C80E3}" srcOrd="1" destOrd="0" parTransId="{24220EBE-D0F8-42A8-85A1-D5835040FE52}" sibTransId="{FB51608D-12E1-4267-9A24-0CDCC44A20AE}"/>
    <dgm:cxn modelId="{A59BBDBA-640D-4F2D-AF9E-C8879B808E4C}" type="presOf" srcId="{D9027473-941C-4E94-ABFE-68A68DD9B8C6}" destId="{62F6E58D-E0ED-45EF-83DC-91BA56EAF39B}" srcOrd="0" destOrd="0" presId="urn:microsoft.com/office/officeart/2005/8/layout/process5"/>
    <dgm:cxn modelId="{ABB1B243-B05F-4464-B461-9E09A05C9CD4}" type="presOf" srcId="{73CACAA3-51C9-4E4A-8740-46510E0C80E3}" destId="{84B95E50-2807-4082-A20F-C6AE89E827F7}" srcOrd="0" destOrd="0" presId="urn:microsoft.com/office/officeart/2005/8/layout/process5"/>
    <dgm:cxn modelId="{280F2BF7-DF13-4848-812E-971C1E564746}" type="presOf" srcId="{898BED1A-FB90-4097-A61B-1CF06E9EEBBF}" destId="{5E27C0F1-CB6F-4A61-A4B1-14AB861B67A2}" srcOrd="0" destOrd="0" presId="urn:microsoft.com/office/officeart/2005/8/layout/process5"/>
    <dgm:cxn modelId="{D063A374-E79B-4E3D-AF60-54BED311101F}" type="presOf" srcId="{6BB77C71-5A15-4C99-B090-8CC0068C9D1C}" destId="{04990099-E4D8-4EA2-8243-B2CEA03052B5}" srcOrd="0" destOrd="0" presId="urn:microsoft.com/office/officeart/2005/8/layout/process5"/>
    <dgm:cxn modelId="{8187707C-E9CB-4607-BFB2-6F5BD0373A30}" type="presOf" srcId="{31022963-DAE7-4FA3-8009-BAD1D8504AC1}" destId="{8D0EF9D1-0116-426D-9CB7-61D4EB9E0FB4}" srcOrd="0" destOrd="0" presId="urn:microsoft.com/office/officeart/2005/8/layout/process5"/>
    <dgm:cxn modelId="{2C1A0DB8-D95F-4CC5-BA4E-F1A48354AADA}" type="presOf" srcId="{FB51608D-12E1-4267-9A24-0CDCC44A20AE}" destId="{491047E9-A814-4085-A4D7-E71DBEC942EF}" srcOrd="0" destOrd="0" presId="urn:microsoft.com/office/officeart/2005/8/layout/process5"/>
    <dgm:cxn modelId="{DB4FA404-42AC-44A2-8CEF-EA04AB1435DB}" srcId="{898BED1A-FB90-4097-A61B-1CF06E9EEBBF}" destId="{6BB77C71-5A15-4C99-B090-8CC0068C9D1C}" srcOrd="2" destOrd="0" parTransId="{17A9723D-F99E-43B8-8148-76DEE6967CDD}" sibTransId="{C96A2933-CF1F-414D-9E04-751AD8ABD25E}"/>
    <dgm:cxn modelId="{67CC99FD-9A1B-4B12-AD36-D5262D664DF1}" type="presOf" srcId="{D9027473-941C-4E94-ABFE-68A68DD9B8C6}" destId="{A11A6DE3-6ADE-4EEA-A0A2-56CB3E211C85}" srcOrd="1" destOrd="0" presId="urn:microsoft.com/office/officeart/2005/8/layout/process5"/>
    <dgm:cxn modelId="{B554E2B6-D4B7-4E2E-AEC4-8DD4F26A092A}" type="presOf" srcId="{FB51608D-12E1-4267-9A24-0CDCC44A20AE}" destId="{3ADD48E8-C78F-4840-8717-CDEC518AA65B}" srcOrd="1" destOrd="0" presId="urn:microsoft.com/office/officeart/2005/8/layout/process5"/>
    <dgm:cxn modelId="{2E8EC74C-D480-4514-A37C-92AF7F5EABD5}" srcId="{898BED1A-FB90-4097-A61B-1CF06E9EEBBF}" destId="{31022963-DAE7-4FA3-8009-BAD1D8504AC1}" srcOrd="0" destOrd="0" parTransId="{554BC8E6-A0C4-4E07-8557-3FEA26280149}" sibTransId="{D9027473-941C-4E94-ABFE-68A68DD9B8C6}"/>
    <dgm:cxn modelId="{2BE849EB-30CA-4BEC-97ED-1D3429B923FE}" type="presParOf" srcId="{5E27C0F1-CB6F-4A61-A4B1-14AB861B67A2}" destId="{8D0EF9D1-0116-426D-9CB7-61D4EB9E0FB4}" srcOrd="0" destOrd="0" presId="urn:microsoft.com/office/officeart/2005/8/layout/process5"/>
    <dgm:cxn modelId="{79B52ECD-EFAC-47C3-A740-F8888D9CBDFA}" type="presParOf" srcId="{5E27C0F1-CB6F-4A61-A4B1-14AB861B67A2}" destId="{62F6E58D-E0ED-45EF-83DC-91BA56EAF39B}" srcOrd="1" destOrd="0" presId="urn:microsoft.com/office/officeart/2005/8/layout/process5"/>
    <dgm:cxn modelId="{5A8D4D93-8B4D-4E1E-831B-7E5FDE540544}" type="presParOf" srcId="{62F6E58D-E0ED-45EF-83DC-91BA56EAF39B}" destId="{A11A6DE3-6ADE-4EEA-A0A2-56CB3E211C85}" srcOrd="0" destOrd="0" presId="urn:microsoft.com/office/officeart/2005/8/layout/process5"/>
    <dgm:cxn modelId="{319E9608-740B-477B-92C3-0ED378E232DD}" type="presParOf" srcId="{5E27C0F1-CB6F-4A61-A4B1-14AB861B67A2}" destId="{84B95E50-2807-4082-A20F-C6AE89E827F7}" srcOrd="2" destOrd="0" presId="urn:microsoft.com/office/officeart/2005/8/layout/process5"/>
    <dgm:cxn modelId="{E77C736D-B7BB-4EC2-89A6-C3A6E23A3A5B}" type="presParOf" srcId="{5E27C0F1-CB6F-4A61-A4B1-14AB861B67A2}" destId="{491047E9-A814-4085-A4D7-E71DBEC942EF}" srcOrd="3" destOrd="0" presId="urn:microsoft.com/office/officeart/2005/8/layout/process5"/>
    <dgm:cxn modelId="{4EE7480A-9B4B-4B99-9603-5ACF657032DB}" type="presParOf" srcId="{491047E9-A814-4085-A4D7-E71DBEC942EF}" destId="{3ADD48E8-C78F-4840-8717-CDEC518AA65B}" srcOrd="0" destOrd="0" presId="urn:microsoft.com/office/officeart/2005/8/layout/process5"/>
    <dgm:cxn modelId="{49C59576-25A4-4655-A394-94A0D302FB9A}" type="presParOf" srcId="{5E27C0F1-CB6F-4A61-A4B1-14AB861B67A2}" destId="{04990099-E4D8-4EA2-8243-B2CEA03052B5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8BED1A-FB90-4097-A61B-1CF06E9EEBBF}" type="doc">
      <dgm:prSet loTypeId="urn:microsoft.com/office/officeart/2005/8/layout/process5" loCatId="process" qsTypeId="urn:microsoft.com/office/officeart/2005/8/quickstyle/simple1#4" qsCatId="simple" csTypeId="urn:microsoft.com/office/officeart/2005/8/colors/accent1_2#4" csCatId="accent1" phldr="1"/>
      <dgm:spPr/>
    </dgm:pt>
    <dgm:pt modelId="{31022963-DAE7-4FA3-8009-BAD1D8504AC1}">
      <dgm:prSet phldrT="[Text]"/>
      <dgm:spPr>
        <a:solidFill>
          <a:srgbClr val="D9D9D9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554BC8E6-A0C4-4E07-8557-3FEA26280149}" type="parTrans" cxnId="{2E8EC74C-D480-4514-A37C-92AF7F5EABD5}">
      <dgm:prSet/>
      <dgm:spPr/>
      <dgm:t>
        <a:bodyPr/>
        <a:lstStyle/>
        <a:p>
          <a:endParaRPr lang="en-US"/>
        </a:p>
      </dgm:t>
    </dgm:pt>
    <dgm:pt modelId="{D9027473-941C-4E94-ABFE-68A68DD9B8C6}" type="sibTrans" cxnId="{2E8EC74C-D480-4514-A37C-92AF7F5EABD5}">
      <dgm:prSet/>
      <dgm:spPr/>
      <dgm:t>
        <a:bodyPr/>
        <a:lstStyle/>
        <a:p>
          <a:endParaRPr lang="en-US"/>
        </a:p>
      </dgm:t>
    </dgm:pt>
    <dgm:pt modelId="{73CACAA3-51C9-4E4A-8740-46510E0C80E3}">
      <dgm:prSet phldrT="[Text]"/>
      <dgm:spPr>
        <a:solidFill>
          <a:srgbClr val="D9D9D9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FB51608D-12E1-4267-9A24-0CDCC44A20AE}" type="sibTrans" cxnId="{28E4AD06-FDAD-4A22-A807-E00FFF0AE758}">
      <dgm:prSet/>
      <dgm:spPr/>
      <dgm:t>
        <a:bodyPr/>
        <a:lstStyle/>
        <a:p>
          <a:endParaRPr lang="en-US"/>
        </a:p>
      </dgm:t>
    </dgm:pt>
    <dgm:pt modelId="{24220EBE-D0F8-42A8-85A1-D5835040FE52}" type="parTrans" cxnId="{28E4AD06-FDAD-4A22-A807-E00FFF0AE758}">
      <dgm:prSet/>
      <dgm:spPr/>
      <dgm:t>
        <a:bodyPr/>
        <a:lstStyle/>
        <a:p>
          <a:endParaRPr lang="en-US"/>
        </a:p>
      </dgm:t>
    </dgm:pt>
    <dgm:pt modelId="{6BB77C71-5A15-4C99-B090-8CC0068C9D1C}">
      <dgm:prSet phldrT="[Text]"/>
      <dgm:spPr>
        <a:solidFill>
          <a:srgbClr val="01CAD2"/>
        </a:solidFill>
      </dgm:spPr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C96A2933-CF1F-414D-9E04-751AD8ABD25E}" type="sibTrans" cxnId="{DB4FA404-42AC-44A2-8CEF-EA04AB1435DB}">
      <dgm:prSet/>
      <dgm:spPr/>
      <dgm:t>
        <a:bodyPr/>
        <a:lstStyle/>
        <a:p>
          <a:endParaRPr lang="en-US"/>
        </a:p>
      </dgm:t>
    </dgm:pt>
    <dgm:pt modelId="{17A9723D-F99E-43B8-8148-76DEE6967CDD}" type="parTrans" cxnId="{DB4FA404-42AC-44A2-8CEF-EA04AB1435DB}">
      <dgm:prSet/>
      <dgm:spPr/>
      <dgm:t>
        <a:bodyPr/>
        <a:lstStyle/>
        <a:p>
          <a:endParaRPr lang="en-US"/>
        </a:p>
      </dgm:t>
    </dgm:pt>
    <dgm:pt modelId="{5E27C0F1-CB6F-4A61-A4B1-14AB861B67A2}" type="pres">
      <dgm:prSet presAssocID="{898BED1A-FB90-4097-A61B-1CF06E9EEBBF}" presName="diagram" presStyleCnt="0">
        <dgm:presLayoutVars>
          <dgm:dir/>
          <dgm:resizeHandles val="exact"/>
        </dgm:presLayoutVars>
      </dgm:prSet>
      <dgm:spPr/>
    </dgm:pt>
    <dgm:pt modelId="{8D0EF9D1-0116-426D-9CB7-61D4EB9E0FB4}" type="pres">
      <dgm:prSet presAssocID="{31022963-DAE7-4FA3-8009-BAD1D8504AC1}" presName="node" presStyleLbl="node1" presStyleIdx="0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6E58D-E0ED-45EF-83DC-91BA56EAF39B}" type="pres">
      <dgm:prSet presAssocID="{D9027473-941C-4E94-ABFE-68A68DD9B8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11A6DE3-6ADE-4EEA-A0A2-56CB3E211C85}" type="pres">
      <dgm:prSet presAssocID="{D9027473-941C-4E94-ABFE-68A68DD9B8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4B95E50-2807-4082-A20F-C6AE89E827F7}" type="pres">
      <dgm:prSet presAssocID="{73CACAA3-51C9-4E4A-8740-46510E0C80E3}" presName="node" presStyleLbl="node1" presStyleIdx="1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1047E9-A814-4085-A4D7-E71DBEC942EF}" type="pres">
      <dgm:prSet presAssocID="{FB51608D-12E1-4267-9A24-0CDCC44A20AE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ADD48E8-C78F-4840-8717-CDEC518AA65B}" type="pres">
      <dgm:prSet presAssocID="{FB51608D-12E1-4267-9A24-0CDCC44A20AE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4990099-E4D8-4EA2-8243-B2CEA03052B5}" type="pres">
      <dgm:prSet presAssocID="{6BB77C71-5A15-4C99-B090-8CC0068C9D1C}" presName="node" presStyleLbl="node1" presStyleIdx="2" presStyleCnt="3" custScaleY="1524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E4AD06-FDAD-4A22-A807-E00FFF0AE758}" srcId="{898BED1A-FB90-4097-A61B-1CF06E9EEBBF}" destId="{73CACAA3-51C9-4E4A-8740-46510E0C80E3}" srcOrd="1" destOrd="0" parTransId="{24220EBE-D0F8-42A8-85A1-D5835040FE52}" sibTransId="{FB51608D-12E1-4267-9A24-0CDCC44A20AE}"/>
    <dgm:cxn modelId="{A59BBDBA-640D-4F2D-AF9E-C8879B808E4C}" type="presOf" srcId="{D9027473-941C-4E94-ABFE-68A68DD9B8C6}" destId="{62F6E58D-E0ED-45EF-83DC-91BA56EAF39B}" srcOrd="0" destOrd="0" presId="urn:microsoft.com/office/officeart/2005/8/layout/process5"/>
    <dgm:cxn modelId="{ABB1B243-B05F-4464-B461-9E09A05C9CD4}" type="presOf" srcId="{73CACAA3-51C9-4E4A-8740-46510E0C80E3}" destId="{84B95E50-2807-4082-A20F-C6AE89E827F7}" srcOrd="0" destOrd="0" presId="urn:microsoft.com/office/officeart/2005/8/layout/process5"/>
    <dgm:cxn modelId="{280F2BF7-DF13-4848-812E-971C1E564746}" type="presOf" srcId="{898BED1A-FB90-4097-A61B-1CF06E9EEBBF}" destId="{5E27C0F1-CB6F-4A61-A4B1-14AB861B67A2}" srcOrd="0" destOrd="0" presId="urn:microsoft.com/office/officeart/2005/8/layout/process5"/>
    <dgm:cxn modelId="{D063A374-E79B-4E3D-AF60-54BED311101F}" type="presOf" srcId="{6BB77C71-5A15-4C99-B090-8CC0068C9D1C}" destId="{04990099-E4D8-4EA2-8243-B2CEA03052B5}" srcOrd="0" destOrd="0" presId="urn:microsoft.com/office/officeart/2005/8/layout/process5"/>
    <dgm:cxn modelId="{8187707C-E9CB-4607-BFB2-6F5BD0373A30}" type="presOf" srcId="{31022963-DAE7-4FA3-8009-BAD1D8504AC1}" destId="{8D0EF9D1-0116-426D-9CB7-61D4EB9E0FB4}" srcOrd="0" destOrd="0" presId="urn:microsoft.com/office/officeart/2005/8/layout/process5"/>
    <dgm:cxn modelId="{2C1A0DB8-D95F-4CC5-BA4E-F1A48354AADA}" type="presOf" srcId="{FB51608D-12E1-4267-9A24-0CDCC44A20AE}" destId="{491047E9-A814-4085-A4D7-E71DBEC942EF}" srcOrd="0" destOrd="0" presId="urn:microsoft.com/office/officeart/2005/8/layout/process5"/>
    <dgm:cxn modelId="{DB4FA404-42AC-44A2-8CEF-EA04AB1435DB}" srcId="{898BED1A-FB90-4097-A61B-1CF06E9EEBBF}" destId="{6BB77C71-5A15-4C99-B090-8CC0068C9D1C}" srcOrd="2" destOrd="0" parTransId="{17A9723D-F99E-43B8-8148-76DEE6967CDD}" sibTransId="{C96A2933-CF1F-414D-9E04-751AD8ABD25E}"/>
    <dgm:cxn modelId="{67CC99FD-9A1B-4B12-AD36-D5262D664DF1}" type="presOf" srcId="{D9027473-941C-4E94-ABFE-68A68DD9B8C6}" destId="{A11A6DE3-6ADE-4EEA-A0A2-56CB3E211C85}" srcOrd="1" destOrd="0" presId="urn:microsoft.com/office/officeart/2005/8/layout/process5"/>
    <dgm:cxn modelId="{B554E2B6-D4B7-4E2E-AEC4-8DD4F26A092A}" type="presOf" srcId="{FB51608D-12E1-4267-9A24-0CDCC44A20AE}" destId="{3ADD48E8-C78F-4840-8717-CDEC518AA65B}" srcOrd="1" destOrd="0" presId="urn:microsoft.com/office/officeart/2005/8/layout/process5"/>
    <dgm:cxn modelId="{2E8EC74C-D480-4514-A37C-92AF7F5EABD5}" srcId="{898BED1A-FB90-4097-A61B-1CF06E9EEBBF}" destId="{31022963-DAE7-4FA3-8009-BAD1D8504AC1}" srcOrd="0" destOrd="0" parTransId="{554BC8E6-A0C4-4E07-8557-3FEA26280149}" sibTransId="{D9027473-941C-4E94-ABFE-68A68DD9B8C6}"/>
    <dgm:cxn modelId="{2BE849EB-30CA-4BEC-97ED-1D3429B923FE}" type="presParOf" srcId="{5E27C0F1-CB6F-4A61-A4B1-14AB861B67A2}" destId="{8D0EF9D1-0116-426D-9CB7-61D4EB9E0FB4}" srcOrd="0" destOrd="0" presId="urn:microsoft.com/office/officeart/2005/8/layout/process5"/>
    <dgm:cxn modelId="{79B52ECD-EFAC-47C3-A740-F8888D9CBDFA}" type="presParOf" srcId="{5E27C0F1-CB6F-4A61-A4B1-14AB861B67A2}" destId="{62F6E58D-E0ED-45EF-83DC-91BA56EAF39B}" srcOrd="1" destOrd="0" presId="urn:microsoft.com/office/officeart/2005/8/layout/process5"/>
    <dgm:cxn modelId="{5A8D4D93-8B4D-4E1E-831B-7E5FDE540544}" type="presParOf" srcId="{62F6E58D-E0ED-45EF-83DC-91BA56EAF39B}" destId="{A11A6DE3-6ADE-4EEA-A0A2-56CB3E211C85}" srcOrd="0" destOrd="0" presId="urn:microsoft.com/office/officeart/2005/8/layout/process5"/>
    <dgm:cxn modelId="{319E9608-740B-477B-92C3-0ED378E232DD}" type="presParOf" srcId="{5E27C0F1-CB6F-4A61-A4B1-14AB861B67A2}" destId="{84B95E50-2807-4082-A20F-C6AE89E827F7}" srcOrd="2" destOrd="0" presId="urn:microsoft.com/office/officeart/2005/8/layout/process5"/>
    <dgm:cxn modelId="{E77C736D-B7BB-4EC2-89A6-C3A6E23A3A5B}" type="presParOf" srcId="{5E27C0F1-CB6F-4A61-A4B1-14AB861B67A2}" destId="{491047E9-A814-4085-A4D7-E71DBEC942EF}" srcOrd="3" destOrd="0" presId="urn:microsoft.com/office/officeart/2005/8/layout/process5"/>
    <dgm:cxn modelId="{4EE7480A-9B4B-4B99-9603-5ACF657032DB}" type="presParOf" srcId="{491047E9-A814-4085-A4D7-E71DBEC942EF}" destId="{3ADD48E8-C78F-4840-8717-CDEC518AA65B}" srcOrd="0" destOrd="0" presId="urn:microsoft.com/office/officeart/2005/8/layout/process5"/>
    <dgm:cxn modelId="{49C59576-25A4-4655-A394-94A0D302FB9A}" type="presParOf" srcId="{5E27C0F1-CB6F-4A61-A4B1-14AB861B67A2}" destId="{04990099-E4D8-4EA2-8243-B2CEA03052B5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69CFF7-829F-4318-86FA-D40F580BC0F2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125780-16B5-45CB-9465-EB98CADD7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l-G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507B55-993B-48FE-9DB8-F5E2F2A4336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D6A3AD9-E2E8-4CAB-9365-FDBAF9213C57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1F832B5-C400-47B4-A10C-11265FA1D5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B29E54-1BE1-4B84-A6CA-58F36DF3C96F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EAE1DD5-2603-4756-9A90-656C0192D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B3A7FE3-3578-4C53-BEE7-CCF22DE67EEE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F8F28C-E878-4FDA-A23B-A874EEF14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EFFFFF">
                <a:tint val="45000"/>
                <a:satMod val="400000"/>
              </a:srgbClr>
            </a:duotone>
            <a:extLst/>
          </a:blip>
          <a:srcRect l="30045" t="26077" r="57910" b="26075"/>
          <a:stretch/>
        </p:blipFill>
        <p:spPr>
          <a:xfrm>
            <a:off x="8063774" y="25400"/>
            <a:ext cx="4140926" cy="58936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 userDrawn="1"/>
        </p:nvPicPr>
        <p:blipFill>
          <a:blip r:embed="rId3"/>
          <a:srcRect l="4501" t="22099" r="73447" b="23044"/>
          <a:stretch>
            <a:fillRect/>
          </a:stretch>
        </p:blipFill>
        <p:spPr bwMode="auto">
          <a:xfrm>
            <a:off x="11010900" y="5894388"/>
            <a:ext cx="1181100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1CED3"/>
              </a:buClr>
              <a:defRPr>
                <a:latin typeface="Century Gothic" panose="020B0502020202020204" pitchFamily="34" charset="0"/>
              </a:defRPr>
            </a:lvl1pPr>
            <a:lvl2pPr>
              <a:buClr>
                <a:srgbClr val="01CED3"/>
              </a:buClr>
              <a:defRPr>
                <a:latin typeface="Century Gothic" panose="020B0502020202020204" pitchFamily="34" charset="0"/>
              </a:defRPr>
            </a:lvl2pPr>
            <a:lvl3pPr>
              <a:buClr>
                <a:srgbClr val="01CED3"/>
              </a:buClr>
              <a:defRPr>
                <a:latin typeface="Century Gothic" panose="020B0502020202020204" pitchFamily="34" charset="0"/>
              </a:defRPr>
            </a:lvl3pPr>
            <a:lvl4pPr>
              <a:buClr>
                <a:srgbClr val="01CED3"/>
              </a:buClr>
              <a:defRPr>
                <a:latin typeface="Century Gothic" panose="020B0502020202020204" pitchFamily="34" charset="0"/>
              </a:defRPr>
            </a:lvl4pPr>
            <a:lvl5pPr>
              <a:buClr>
                <a:srgbClr val="01CED3"/>
              </a:buCl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360DB71-75D8-4A22-ADF7-CFEF3E290E7E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E96D85-5813-4DFE-98C7-29D4BD572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C89C7E9-8E62-436D-B5BA-7F2F7B8BB513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426FCA-158F-49FC-85CA-E335AF2798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B80A70-F298-4C8E-99B5-0438E7735914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DE61007-A838-49BA-AE8B-A60B9E0DE6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A5A9CA2-71BC-4C5B-8A14-2D2D8A0455CA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D743AA8-1F39-4E47-AA4D-CC94D293C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88FB02-F2AF-4391-9C37-F922652755E8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819993E-969E-4A30-8D45-CF8E8E102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A8CEEB1-DBEA-40D4-9A96-5EAD42EC0DDB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98BCC03-9AD7-40E8-A79E-46083EBC14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1291A79-13BD-4607-AB8C-874D38E058C5}" type="datetimeFigureOut">
              <a:rPr lang="en-US"/>
              <a:pPr>
                <a:defRPr/>
              </a:pPr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6DB50F-B94B-4533-8CCC-DE48056C0A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chemeClr val="accent3">
                <a:lumMod val="5000"/>
                <a:lumOff val="95000"/>
              </a:schemeClr>
            </a:gs>
            <a:gs pos="9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slow">
    <p:dissolve/>
  </p:transition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 kern="1200">
          <a:solidFill>
            <a:srgbClr val="00CED3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entury Gothic" panose="020B0502020202020204" pitchFamily="34" charset="0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125" y="2111375"/>
            <a:ext cx="9144000" cy="2387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Smart Integrated Robotics System for SMEs controlled by </a:t>
            </a:r>
            <a:r>
              <a:rPr lang="en-US" sz="3600" dirty="0" err="1" smtClean="0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IoTs</a:t>
            </a:r>
            <a:r>
              <a:rPr lang="en-US" sz="3600" dirty="0" smtClean="0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based on Dynamic Manufacturing Processes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1524000" y="5032375"/>
            <a:ext cx="9144000" cy="665163"/>
          </a:xfrm>
        </p:spPr>
        <p:txBody>
          <a:bodyPr/>
          <a:lstStyle/>
          <a:p>
            <a:pPr eaLnBrk="1" hangingPunct="1"/>
            <a:r>
              <a:rPr lang="en-US" smtClean="0"/>
              <a:t>Project presentation</a:t>
            </a: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2"/>
          <a:srcRect l="4501" t="22099" r="9969" b="23044"/>
          <a:stretch>
            <a:fillRect/>
          </a:stretch>
        </p:blipFill>
        <p:spPr bwMode="auto">
          <a:xfrm>
            <a:off x="2665413" y="927100"/>
            <a:ext cx="6851650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Supporting Infrastructure</a:t>
            </a:r>
            <a:endParaRPr lang="el-GR" dirty="0" smtClean="0"/>
          </a:p>
        </p:txBody>
      </p:sp>
      <p:sp>
        <p:nvSpPr>
          <p:cNvPr id="481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b="1" dirty="0" smtClean="0"/>
              <a:t>Innovation Hubs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en-US" sz="2400" dirty="0" smtClean="0"/>
              <a:t>They are </a:t>
            </a:r>
            <a:r>
              <a:rPr lang="en-US" sz="2400" dirty="0"/>
              <a:t>an effort to expand the </a:t>
            </a:r>
            <a:r>
              <a:rPr lang="en-US" sz="2400" dirty="0" smtClean="0"/>
              <a:t>I4MS regions to be involved.</a:t>
            </a:r>
            <a:endParaRPr lang="en-US" sz="2400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400" dirty="0" smtClean="0"/>
              <a:t>HORSE will </a:t>
            </a:r>
            <a:r>
              <a:rPr lang="en-US" sz="2400" dirty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 and mentor </a:t>
            </a:r>
            <a:r>
              <a:rPr lang="en-US" sz="2400" dirty="0"/>
              <a:t>5 Innovation </a:t>
            </a:r>
            <a:r>
              <a:rPr lang="en-US" sz="2400" dirty="0" smtClean="0"/>
              <a:t>Hubs.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400" dirty="0" smtClean="0"/>
              <a:t>They will investigate </a:t>
            </a:r>
            <a:r>
              <a:rPr lang="en-US" sz="2400" dirty="0"/>
              <a:t>digital needs of the </a:t>
            </a:r>
            <a:r>
              <a:rPr lang="en-US" sz="2400" dirty="0" smtClean="0"/>
              <a:t>regions, will implement </a:t>
            </a:r>
            <a:r>
              <a:rPr lang="en-US" sz="2400" dirty="0"/>
              <a:t>3 feasibility studies for experiments in </a:t>
            </a:r>
            <a:r>
              <a:rPr lang="en-US" sz="2400" dirty="0" smtClean="0"/>
              <a:t>their region and will </a:t>
            </a:r>
            <a:r>
              <a:rPr lang="en-US" sz="2400" dirty="0" smtClean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pave the </a:t>
            </a:r>
            <a:r>
              <a:rPr lang="en-US" sz="2400" dirty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 for the HORSE open </a:t>
            </a:r>
            <a:r>
              <a:rPr lang="en-US" sz="2400" dirty="0" smtClean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calls.</a:t>
            </a:r>
            <a:endParaRPr lang="en-US" sz="2400" dirty="0"/>
          </a:p>
          <a:p>
            <a:pPr marL="0" indent="0" eaLnBrk="1" hangingPunct="1">
              <a:buFont typeface="Arial" charset="0"/>
              <a:buNone/>
              <a:defRPr/>
            </a:pPr>
            <a:endParaRPr lang="el-GR" dirty="0" smtClean="0"/>
          </a:p>
        </p:txBody>
      </p:sp>
      <p:graphicFrame>
        <p:nvGraphicFramePr>
          <p:cNvPr id="2" name="Diagram 1"/>
          <p:cNvGraphicFramePr/>
          <p:nvPr/>
        </p:nvGraphicFramePr>
        <p:xfrm>
          <a:off x="2032000" y="4300538"/>
          <a:ext cx="8128000" cy="2437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80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62200" y="4738688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/>
        </p:nvGraphicFramePr>
        <p:xfrm>
          <a:off x="2032000" y="4300538"/>
          <a:ext cx="8128000" cy="2437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81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b="1" dirty="0" smtClean="0"/>
              <a:t>Open Call Experiments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200" dirty="0"/>
              <a:t>A cascading funding mechanism </a:t>
            </a:r>
            <a:r>
              <a:rPr lang="en-US" sz="2200" dirty="0" smtClean="0"/>
              <a:t>will </a:t>
            </a:r>
            <a:r>
              <a:rPr lang="en-US" sz="2200" dirty="0"/>
              <a:t>be used to spread the technology and the methods </a:t>
            </a:r>
            <a:r>
              <a:rPr lang="en-US" sz="2200" dirty="0" smtClean="0"/>
              <a:t>of HORSE. 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en-US" sz="2200" dirty="0" smtClean="0"/>
              <a:t>New </a:t>
            </a:r>
            <a:r>
              <a:rPr lang="en-US" sz="2200" dirty="0"/>
              <a:t>industries </a:t>
            </a:r>
            <a:r>
              <a:rPr lang="en-US" sz="2200" dirty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(expected between 8-10 for a budget of 1.5M) </a:t>
            </a:r>
            <a:r>
              <a:rPr lang="en-US" sz="2200" dirty="0"/>
              <a:t>will take the technology developed and introduced at </a:t>
            </a:r>
            <a:r>
              <a:rPr lang="en-US" sz="2200" dirty="0" smtClean="0"/>
              <a:t>the test sites, </a:t>
            </a:r>
            <a:r>
              <a:rPr lang="en-US" sz="2200" dirty="0"/>
              <a:t>and adapt this with the help of the core consortium partners to their specific needs. </a:t>
            </a:r>
            <a:endParaRPr lang="el-GR" sz="2200" b="1" dirty="0" smtClean="0"/>
          </a:p>
        </p:txBody>
      </p:sp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Supporting Infrastructure</a:t>
            </a:r>
            <a:endParaRPr lang="el-GR" dirty="0" smtClean="0"/>
          </a:p>
        </p:txBody>
      </p:sp>
      <p:pic>
        <p:nvPicPr>
          <p:cNvPr id="25604" name="Picture 4" descr="https://www.fortunefiles.org/templates/images/promotion-icon.png"/>
          <p:cNvPicPr>
            <a:picLocks noChangeAspect="1" noChangeArrowheads="1"/>
          </p:cNvPicPr>
          <p:nvPr/>
        </p:nvPicPr>
        <p:blipFill>
          <a:blip r:embed="rId7"/>
          <a:srcRect b="7463"/>
          <a:stretch>
            <a:fillRect/>
          </a:stretch>
        </p:blipFill>
        <p:spPr bwMode="auto">
          <a:xfrm>
            <a:off x="5254625" y="4657725"/>
            <a:ext cx="16891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62200" y="4738688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2032000" y="4300538"/>
          <a:ext cx="8128000" cy="2437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b="1" smtClean="0"/>
              <a:t>Centers of Competence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en-GB" sz="2200" smtClean="0"/>
              <a:t>They aim at capturing the industrial ecosystem in each region where they are implemented. 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en-GB" sz="2200" smtClean="0"/>
              <a:t>They will be used to customize the HORSE framework for Application in real settings. 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en-GB" sz="2200" smtClean="0"/>
              <a:t>They will hold robotics equipment and supplies used in production lines.</a:t>
            </a:r>
            <a:endParaRPr lang="el-GR" sz="2200" b="1" smtClean="0"/>
          </a:p>
        </p:txBody>
      </p:sp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Supporting Infrastructure</a:t>
            </a:r>
            <a:endParaRPr lang="el-GR" dirty="0" smtClean="0"/>
          </a:p>
        </p:txBody>
      </p:sp>
      <p:pic>
        <p:nvPicPr>
          <p:cNvPr id="26628" name="Picture 4" descr="https://www.vxfusion.com/img/assets/icon-spaceship-0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23263" y="4748213"/>
            <a:ext cx="15049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62200" y="4738688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https://www.fortunefiles.org/templates/images/promotion-icon.png"/>
          <p:cNvPicPr>
            <a:picLocks noChangeAspect="1" noChangeArrowheads="1"/>
          </p:cNvPicPr>
          <p:nvPr/>
        </p:nvPicPr>
        <p:blipFill>
          <a:blip r:embed="rId9"/>
          <a:srcRect b="7463"/>
          <a:stretch>
            <a:fillRect/>
          </a:stretch>
        </p:blipFill>
        <p:spPr bwMode="auto">
          <a:xfrm>
            <a:off x="5254625" y="4657725"/>
            <a:ext cx="16891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28650" y="1579563"/>
            <a:ext cx="8872538" cy="4992687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l" eaLnBrk="1" hangingPunct="1">
              <a:defRPr/>
            </a:pPr>
            <a:r>
              <a:rPr lang="en-US" dirty="0" smtClean="0"/>
              <a:t>The Pilots</a:t>
            </a:r>
            <a:br>
              <a:rPr lang="en-US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300" dirty="0">
                <a:solidFill>
                  <a:schemeClr val="tx1"/>
                </a:solidFill>
                <a:effectLst/>
              </a:rPr>
              <a:t>The contours of this framework are defined with </a:t>
            </a:r>
            <a:r>
              <a:rPr lang="en-US" sz="3300" dirty="0" smtClean="0">
                <a:solidFill>
                  <a:schemeClr val="tx1"/>
                </a:solidFill>
                <a:effectLst/>
              </a:rPr>
              <a:t>the help </a:t>
            </a:r>
            <a:r>
              <a:rPr lang="en-US" sz="3300" dirty="0">
                <a:solidFill>
                  <a:schemeClr val="tx1"/>
                </a:solidFill>
                <a:effectLst/>
              </a:rPr>
              <a:t>of 3 European manufacturers, which are looking for solutions for </a:t>
            </a:r>
            <a:r>
              <a:rPr lang="en-US" sz="3300" dirty="0">
                <a:solidFill>
                  <a:srgbClr val="01CAD2"/>
                </a:solidFill>
              </a:rPr>
              <a:t>rapid reconfiguration of processes, </a:t>
            </a:r>
            <a:r>
              <a:rPr lang="en-US" sz="3300" dirty="0" smtClean="0">
                <a:solidFill>
                  <a:srgbClr val="01CAD2"/>
                </a:solidFill>
              </a:rPr>
              <a:t>end-to-end control </a:t>
            </a:r>
            <a:r>
              <a:rPr lang="en-US" sz="3300" dirty="0">
                <a:solidFill>
                  <a:srgbClr val="01CAD2"/>
                </a:solidFill>
              </a:rPr>
              <a:t>of productivity and efficiency of resources, creation of new </a:t>
            </a:r>
            <a:r>
              <a:rPr lang="en-US" sz="3300" dirty="0" smtClean="0">
                <a:solidFill>
                  <a:srgbClr val="01CAD2"/>
                </a:solidFill>
              </a:rPr>
              <a:t>market opportunities</a:t>
            </a:r>
            <a:r>
              <a:rPr lang="en-US" sz="33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3300" dirty="0">
                <a:solidFill>
                  <a:schemeClr val="tx1"/>
                </a:solidFill>
                <a:effectLst/>
              </a:rPr>
              <a:t>through </a:t>
            </a:r>
            <a:r>
              <a:rPr lang="en-US" sz="3300" dirty="0" smtClean="0">
                <a:solidFill>
                  <a:schemeClr val="tx1"/>
                </a:solidFill>
                <a:effectLst/>
              </a:rPr>
              <a:t>service reconfiguration </a:t>
            </a:r>
            <a:r>
              <a:rPr lang="en-US" sz="3300" dirty="0">
                <a:solidFill>
                  <a:schemeClr val="tx1"/>
                </a:solidFill>
                <a:effectLst/>
              </a:rPr>
              <a:t>and re-planning, optimization of decision </a:t>
            </a:r>
            <a:r>
              <a:rPr lang="en-US" sz="3300" dirty="0" smtClean="0">
                <a:solidFill>
                  <a:schemeClr val="tx1"/>
                </a:solidFill>
                <a:effectLst/>
              </a:rPr>
              <a:t>making processes.</a:t>
            </a:r>
            <a:br>
              <a:rPr lang="en-US" sz="3300" dirty="0" smtClean="0">
                <a:solidFill>
                  <a:schemeClr val="tx1"/>
                </a:solidFill>
                <a:effectLst/>
              </a:rPr>
            </a:br>
            <a:r>
              <a:rPr lang="en-US" sz="33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3300" dirty="0" smtClean="0">
                <a:solidFill>
                  <a:schemeClr val="tx1"/>
                </a:solidFill>
                <a:effectLst/>
              </a:rPr>
            </a:br>
            <a:r>
              <a:rPr lang="en-US" sz="3300" dirty="0">
                <a:solidFill>
                  <a:schemeClr val="tx1"/>
                </a:solidFill>
                <a:effectLst/>
              </a:rPr>
              <a:t/>
            </a:r>
            <a:br>
              <a:rPr lang="en-US" sz="3300" dirty="0">
                <a:solidFill>
                  <a:schemeClr val="tx1"/>
                </a:solidFill>
                <a:effectLst/>
              </a:rPr>
            </a:br>
            <a:r>
              <a:rPr lang="en-US" sz="33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3300" dirty="0" smtClean="0">
                <a:solidFill>
                  <a:schemeClr val="tx1"/>
                </a:solidFill>
                <a:effectLst/>
              </a:rPr>
            </a:br>
            <a:endParaRPr lang="el-GR" sz="3300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2765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8088" y="866775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139825" y="34925"/>
            <a:ext cx="2843213" cy="5727700"/>
            <a:chOff x="1139899" y="34902"/>
            <a:chExt cx="2843215" cy="5728384"/>
          </a:xfrm>
        </p:grpSpPr>
        <p:grpSp>
          <p:nvGrpSpPr>
            <p:cNvPr id="28689" name="Group 4"/>
            <p:cNvGrpSpPr>
              <a:grpSpLocks/>
            </p:cNvGrpSpPr>
            <p:nvPr/>
          </p:nvGrpSpPr>
          <p:grpSpPr bwMode="auto">
            <a:xfrm>
              <a:off x="1139899" y="34902"/>
              <a:ext cx="2843215" cy="5728384"/>
              <a:chOff x="1871653" y="486675"/>
              <a:chExt cx="2400309" cy="5728384"/>
            </a:xfrm>
          </p:grpSpPr>
          <p:sp>
            <p:nvSpPr>
              <p:cNvPr id="3" name="Snip Diagonal Corner Rectangle 2"/>
              <p:cNvSpPr/>
              <p:nvPr/>
            </p:nvSpPr>
            <p:spPr>
              <a:xfrm>
                <a:off x="1985571" y="770872"/>
                <a:ext cx="2286391" cy="5444187"/>
              </a:xfrm>
              <a:prstGeom prst="snip2DiagRect">
                <a:avLst/>
              </a:prstGeom>
              <a:solidFill>
                <a:srgbClr val="01C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692" name="TextBox 3"/>
              <p:cNvSpPr txBox="1">
                <a:spLocks noChangeArrowheads="1"/>
              </p:cNvSpPr>
              <p:nvPr/>
            </p:nvSpPr>
            <p:spPr bwMode="auto">
              <a:xfrm>
                <a:off x="1871653" y="486675"/>
                <a:ext cx="728663" cy="1231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400" b="1">
                    <a:solidFill>
                      <a:srgbClr val="DFDFDF"/>
                    </a:solidFill>
                    <a:latin typeface="Century Gothic" pitchFamily="34" charset="0"/>
                  </a:rPr>
                  <a:t>1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68487" y="3234097"/>
              <a:ext cx="2700339" cy="19385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2400" b="1" dirty="0">
                  <a:solidFill>
                    <a:srgbClr val="DFDFDF"/>
                  </a:solidFill>
                  <a:latin typeface="Century Gothic" panose="020B0502020202020204" pitchFamily="34" charset="0"/>
                </a:rPr>
                <a:t>Human-robot co-manipulation</a:t>
              </a:r>
              <a:r>
                <a:rPr lang="en-US" sz="2400" dirty="0">
                  <a:solidFill>
                    <a:srgbClr val="DFDFDF"/>
                  </a:solidFill>
                  <a:latin typeface="Century Gothic" panose="020B0502020202020204" pitchFamily="34" charset="0"/>
                </a:rPr>
                <a:t> 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DFDFD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BOSCH </a:t>
              </a:r>
              <a:r>
                <a:rPr lang="en-GB" sz="2400" dirty="0">
                  <a:solidFill>
                    <a:srgbClr val="DFDFD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Front Wiper Systems </a:t>
              </a:r>
              <a:r>
                <a:rPr lang="en-US" sz="2400" dirty="0">
                  <a:solidFill>
                    <a:srgbClr val="DFDFD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(Spain)</a:t>
              </a:r>
            </a:p>
          </p:txBody>
        </p:sp>
      </p:grpSp>
      <p:pic>
        <p:nvPicPr>
          <p:cNvPr id="26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9571" t="20392" r="2224" b="7498"/>
          <a:stretch/>
        </p:blipFill>
        <p:spPr>
          <a:xfrm>
            <a:off x="1275300" y="1155023"/>
            <a:ext cx="2687782" cy="2079386"/>
          </a:xfr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  <a:softEdge rad="63500"/>
          </a:effectLst>
        </p:spPr>
      </p:pic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267200" y="477838"/>
            <a:ext cx="2843213" cy="5735637"/>
            <a:chOff x="4267205" y="479073"/>
            <a:chExt cx="2843215" cy="5734744"/>
          </a:xfrm>
        </p:grpSpPr>
        <p:grpSp>
          <p:nvGrpSpPr>
            <p:cNvPr id="28683" name="Group 15"/>
            <p:cNvGrpSpPr>
              <a:grpSpLocks/>
            </p:cNvGrpSpPr>
            <p:nvPr/>
          </p:nvGrpSpPr>
          <p:grpSpPr bwMode="auto">
            <a:xfrm>
              <a:off x="4267205" y="479073"/>
              <a:ext cx="2843215" cy="5734744"/>
              <a:chOff x="1157285" y="486214"/>
              <a:chExt cx="2843215" cy="5734744"/>
            </a:xfrm>
          </p:grpSpPr>
          <p:grpSp>
            <p:nvGrpSpPr>
              <p:cNvPr id="28685" name="Group 16"/>
              <p:cNvGrpSpPr>
                <a:grpSpLocks/>
              </p:cNvGrpSpPr>
              <p:nvPr/>
            </p:nvGrpSpPr>
            <p:grpSpPr bwMode="auto">
              <a:xfrm>
                <a:off x="1157285" y="486214"/>
                <a:ext cx="2843215" cy="5728394"/>
                <a:chOff x="1871653" y="486214"/>
                <a:chExt cx="2400309" cy="5728394"/>
              </a:xfrm>
            </p:grpSpPr>
            <p:sp>
              <p:nvSpPr>
                <p:cNvPr id="19" name="Snip Diagonal Corner Rectangle 18"/>
                <p:cNvSpPr/>
                <p:nvPr/>
              </p:nvSpPr>
              <p:spPr>
                <a:xfrm>
                  <a:off x="1985571" y="771920"/>
                  <a:ext cx="2286391" cy="5442689"/>
                </a:xfrm>
                <a:prstGeom prst="snip2DiagRect">
                  <a:avLst/>
                </a:prstGeom>
                <a:solidFill>
                  <a:srgbClr val="01CE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688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1871653" y="486214"/>
                  <a:ext cx="728663" cy="12311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7400" b="1">
                      <a:solidFill>
                        <a:srgbClr val="DFDFDF"/>
                      </a:solidFill>
                      <a:latin typeface="Century Gothic" pitchFamily="34" charset="0"/>
                    </a:rPr>
                    <a:t>2</a:t>
                  </a: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1528760" y="3543263"/>
                <a:ext cx="2276477" cy="26776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Aft>
                    <a:spcPts val="0"/>
                  </a:spcAft>
                  <a:defRPr/>
                </a:pPr>
                <a:r>
                  <a:rPr lang="en-GB" sz="2100" b="1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Human-robot co-working with hybrid force position control</a:t>
                </a:r>
                <a:r>
                  <a:rPr lang="en-US" sz="2100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GB" sz="2100" dirty="0">
                    <a:solidFill>
                      <a:srgbClr val="DFDFD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ODLEWNIE POLSKIE</a:t>
                </a:r>
                <a:r>
                  <a:rPr lang="en-US" sz="2100" dirty="0">
                    <a:solidFill>
                      <a:srgbClr val="DFDFD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 Fettling operations (Poland)</a:t>
                </a: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/>
            </a:blip>
            <a:srcRect l="2867" t="14185" r="68973" b="47127"/>
            <a:stretch/>
          </p:blipFill>
          <p:spPr bwMode="auto">
            <a:xfrm>
              <a:off x="4402605" y="1514534"/>
              <a:ext cx="2703050" cy="20338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63500"/>
            </a:effectLst>
            <a:extLst/>
          </p:spPr>
        </p:pic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7396163" y="957263"/>
            <a:ext cx="2843212" cy="5729287"/>
            <a:chOff x="7396180" y="957240"/>
            <a:chExt cx="2843215" cy="5729304"/>
          </a:xfrm>
        </p:grpSpPr>
        <p:grpSp>
          <p:nvGrpSpPr>
            <p:cNvPr id="28677" name="Group 20"/>
            <p:cNvGrpSpPr>
              <a:grpSpLocks/>
            </p:cNvGrpSpPr>
            <p:nvPr/>
          </p:nvGrpSpPr>
          <p:grpSpPr bwMode="auto">
            <a:xfrm>
              <a:off x="7396180" y="957240"/>
              <a:ext cx="2843215" cy="5729304"/>
              <a:chOff x="1157285" y="485755"/>
              <a:chExt cx="2843215" cy="5729304"/>
            </a:xfrm>
          </p:grpSpPr>
          <p:grpSp>
            <p:nvGrpSpPr>
              <p:cNvPr id="28679" name="Group 21"/>
              <p:cNvGrpSpPr>
                <a:grpSpLocks/>
              </p:cNvGrpSpPr>
              <p:nvPr/>
            </p:nvGrpSpPr>
            <p:grpSpPr bwMode="auto">
              <a:xfrm>
                <a:off x="1157285" y="485755"/>
                <a:ext cx="2843215" cy="5729304"/>
                <a:chOff x="1871653" y="485755"/>
                <a:chExt cx="2400309" cy="5729304"/>
              </a:xfrm>
            </p:grpSpPr>
            <p:sp>
              <p:nvSpPr>
                <p:cNvPr id="24" name="Snip Diagonal Corner Rectangle 23"/>
                <p:cNvSpPr/>
                <p:nvPr/>
              </p:nvSpPr>
              <p:spPr>
                <a:xfrm>
                  <a:off x="1985570" y="771506"/>
                  <a:ext cx="2286392" cy="5443553"/>
                </a:xfrm>
                <a:prstGeom prst="snip2DiagRect">
                  <a:avLst/>
                </a:prstGeom>
                <a:solidFill>
                  <a:srgbClr val="01CE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68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871653" y="485755"/>
                  <a:ext cx="728663" cy="12311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7400" b="1">
                      <a:solidFill>
                        <a:srgbClr val="DFDFDF"/>
                      </a:solidFill>
                      <a:latin typeface="Century Gothic" pitchFamily="34" charset="0"/>
                    </a:rPr>
                    <a:t>3</a:t>
                  </a: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285872" y="3686164"/>
                <a:ext cx="2700341" cy="22463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Aft>
                    <a:spcPts val="0"/>
                  </a:spcAft>
                  <a:defRPr/>
                </a:pPr>
                <a:r>
                  <a:rPr lang="en-US" sz="2000" b="1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Flexible assembly and Maintenance</a:t>
                </a:r>
                <a:r>
                  <a:rPr lang="en-US" sz="2000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sz="2000" dirty="0">
                    <a:solidFill>
                      <a:srgbClr val="DFDFD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THOMAS REGOUT INTERNATIONAL Customized Telescoping slides (Netherlands)</a:t>
                </a:r>
              </a:p>
            </p:txBody>
          </p:sp>
        </p:grpSp>
        <p:pic>
          <p:nvPicPr>
            <p:cNvPr id="28" name="Afbeelding 4"/>
            <p:cNvPicPr>
              <a:picLocks noChangeAspect="1"/>
            </p:cNvPicPr>
            <p:nvPr/>
          </p:nvPicPr>
          <p:blipFill>
            <a:blip r:embed="rId4" cstate="screen">
              <a:extLst/>
            </a:blip>
            <a:stretch>
              <a:fillRect/>
            </a:stretch>
          </p:blipFill>
          <p:spPr>
            <a:xfrm>
              <a:off x="7606085" y="2000836"/>
              <a:ext cx="2567231" cy="219456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635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The Partners</a:t>
            </a:r>
            <a:endParaRPr lang="el-GR" dirty="0" smtClean="0"/>
          </a:p>
        </p:txBody>
      </p:sp>
      <p:pic>
        <p:nvPicPr>
          <p:cNvPr id="29698" name="Picture 2" descr="http://www.horse-project.eu/sites/default/files/european_dynamic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903413"/>
            <a:ext cx="26289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4" descr="http://www.horse-project.eu/sites/default/files/CEA_logo_quadri-sur-fond-rou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2613" y="1749425"/>
            <a:ext cx="16795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http://www.horse-project.eu/sites/default/files/Fzi_logo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0038" y="1792288"/>
            <a:ext cx="14319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 descr="http://www.horse-project.eu/sites/default/files/prosys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4400" y="2260600"/>
            <a:ext cx="1930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0" descr="http://www.horse-project.eu/sites/default/files/2126px-TUeLOG_SLO_D_RGB_-Converted-.svg_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415463" y="1971675"/>
            <a:ext cx="2743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2" descr="http://www.horse-project.eu/sites/default/files/SERCOB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9713" y="3587750"/>
            <a:ext cx="213201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4" descr="http://www.horse-project.eu/sites/default/files/harokopi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24213" y="3467100"/>
            <a:ext cx="14763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16" descr="http://www.horse-project.eu/sites/default/files/Odlewnie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53038" y="3579813"/>
            <a:ext cx="1685925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8" descr="http://www.horse-project.eu/sites/default/files/kuka_logo_1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58025" y="3805238"/>
            <a:ext cx="231457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22" descr="http://www.horse-project.eu/sites/default/files/tum_logo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063" y="5297488"/>
            <a:ext cx="2443162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24" descr="http://www.horse-project.eu/sites/default/files/TCS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74975" y="5481638"/>
            <a:ext cx="19732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26" descr="http://www.horse-project.eu/sites/default/files/Logo_TNO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73650" y="5599113"/>
            <a:ext cx="2190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28" descr="http://www.horse-project.eu/sites/default/files/Logo_Cetim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389813" y="5129213"/>
            <a:ext cx="18573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30" descr="http://www.horse-project.eu/sites/default/files/ThomasRegout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821863" y="5260975"/>
            <a:ext cx="1809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32" descr="http://www.horse-project.eu/sites/default/files/1280px-Bosch-brand.svg_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9593263" y="3819525"/>
            <a:ext cx="242252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Potential of Replication</a:t>
            </a:r>
            <a:endParaRPr lang="el-GR" dirty="0" smtClean="0"/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-276225" y="1676400"/>
            <a:ext cx="8507413" cy="48895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sz="2200" dirty="0" smtClean="0"/>
              <a:t>                                          HORSE will create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Innovation hubs </a:t>
            </a:r>
          </a:p>
          <a:p>
            <a:pPr marL="628650" indent="0" eaLnBrk="1" hangingPunct="1">
              <a:spcAft>
                <a:spcPts val="600"/>
              </a:spcAft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  <a:sym typeface="Wingdings" panose="05000000000000000000" pitchFamily="2" charset="2"/>
              </a:rPr>
              <a:t>e</a:t>
            </a:r>
            <a:r>
              <a:rPr lang="en-US" sz="2200" dirty="0" smtClean="0">
                <a:solidFill>
                  <a:srgbClr val="01CAD2"/>
                </a:solidFill>
              </a:rPr>
              <a:t>ach one will create </a:t>
            </a:r>
            <a:r>
              <a:rPr lang="en-US" sz="2200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feasibility studies                                   </a:t>
            </a:r>
            <a:r>
              <a:rPr lang="en-US" sz="2200" dirty="0" smtClean="0">
                <a:solidFill>
                  <a:srgbClr val="01CAD2"/>
                </a:solidFill>
              </a:rPr>
              <a:t>(for future regional funding).</a:t>
            </a:r>
          </a:p>
          <a:p>
            <a:pPr marL="0" indent="0" eaLnBrk="1" hangingPunct="1">
              <a:spcAft>
                <a:spcPts val="1200"/>
              </a:spcAft>
              <a:buFont typeface="Arial" charset="0"/>
              <a:buNone/>
              <a:defRPr/>
            </a:pPr>
            <a:r>
              <a:rPr lang="en-US" sz="2200" dirty="0" smtClean="0"/>
              <a:t>                                      HORSE will deploy its platform in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pilots </a:t>
            </a:r>
          </a:p>
          <a:p>
            <a:pPr marL="0" indent="0" eaLnBrk="1" hangingPunct="1">
              <a:spcAft>
                <a:spcPts val="1200"/>
              </a:spcAft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  <a:sym typeface="Wingdings" panose="05000000000000000000" pitchFamily="2" charset="2"/>
              </a:rPr>
              <a:t>                                                                                </a:t>
            </a:r>
            <a:r>
              <a:rPr lang="en-US" sz="2200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2 Open Calls  </a:t>
            </a:r>
          </a:p>
          <a:p>
            <a:pPr marL="0" indent="0" eaLnBrk="1" hangingPunct="1">
              <a:spcAft>
                <a:spcPts val="1000"/>
              </a:spcAft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  <a:sym typeface="Wingdings" panose="05000000000000000000" pitchFamily="2" charset="2"/>
              </a:rPr>
              <a:t>               will bring </a:t>
            </a:r>
            <a:r>
              <a:rPr lang="en-US" sz="2200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8-10 new application </a:t>
            </a:r>
            <a:r>
              <a:rPr lang="en-US" sz="2200" dirty="0" smtClean="0">
                <a:solidFill>
                  <a:srgbClr val="01CAD2"/>
                </a:solidFill>
                <a:sym typeface="Wingdings" panose="05000000000000000000" pitchFamily="2" charset="2"/>
              </a:rPr>
              <a:t>experiments</a:t>
            </a:r>
            <a:endParaRPr lang="en-US" sz="2200" dirty="0">
              <a:solidFill>
                <a:srgbClr val="01CAD2"/>
              </a:solidFill>
              <a:sym typeface="Wingdings" panose="05000000000000000000" pitchFamily="2" charset="2"/>
            </a:endParaRPr>
          </a:p>
          <a:p>
            <a:pPr marL="1828800" indent="0" eaLnBrk="1" hangingPunct="1"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  <a:sym typeface="Wingdings" panose="05000000000000000000" pitchFamily="2" charset="2"/>
              </a:rPr>
              <a:t>                             </a:t>
            </a:r>
            <a:r>
              <a:rPr lang="en-US" sz="2200" dirty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Competence Centers</a:t>
            </a:r>
          </a:p>
          <a:p>
            <a:pPr marL="1828800" indent="0" eaLnBrk="1" hangingPunct="1">
              <a:spcBef>
                <a:spcPts val="0"/>
              </a:spcBef>
              <a:buFont typeface="Arial" charset="0"/>
              <a:buNone/>
              <a:defRPr/>
            </a:pPr>
            <a:endParaRPr lang="en-US" sz="2200" dirty="0" smtClean="0">
              <a:solidFill>
                <a:srgbClr val="01CAD2"/>
              </a:solidFill>
            </a:endParaRPr>
          </a:p>
          <a:p>
            <a:pPr marL="2343150" indent="0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</a:rPr>
              <a:t>                     will demonstrate</a:t>
            </a:r>
          </a:p>
          <a:p>
            <a:pPr marL="2343150" indent="0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</a:rPr>
              <a:t>       </a:t>
            </a:r>
            <a:r>
              <a:rPr lang="en-US" sz="2200" dirty="0">
                <a:solidFill>
                  <a:srgbClr val="01CAD2"/>
                </a:solidFill>
              </a:rPr>
              <a:t>results and </a:t>
            </a:r>
            <a:r>
              <a:rPr lang="en-US" sz="2200" dirty="0" smtClean="0">
                <a:solidFill>
                  <a:srgbClr val="01CAD2"/>
                </a:solidFill>
              </a:rPr>
              <a:t>lessons </a:t>
            </a:r>
            <a:r>
              <a:rPr lang="en-US" sz="2200" dirty="0">
                <a:solidFill>
                  <a:srgbClr val="01CAD2"/>
                </a:solidFill>
              </a:rPr>
              <a:t>learnt </a:t>
            </a:r>
            <a:r>
              <a:rPr lang="en-US" sz="2200" dirty="0" smtClean="0">
                <a:solidFill>
                  <a:srgbClr val="01CAD2"/>
                </a:solidFill>
              </a:rPr>
              <a:t>                       </a:t>
            </a:r>
          </a:p>
          <a:p>
            <a:pPr marL="2343150" indent="0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en-US" sz="2200" dirty="0" smtClean="0">
                <a:solidFill>
                  <a:srgbClr val="01CAD2"/>
                </a:solidFill>
              </a:rPr>
              <a:t>                 to </a:t>
            </a:r>
            <a:r>
              <a:rPr lang="en-US" sz="2200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wider audience</a:t>
            </a:r>
            <a:endParaRPr lang="el-GR" sz="2200" dirty="0" smtClean="0">
              <a:solidFill>
                <a:srgbClr val="01CA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2850" y="21383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s://www.fortunefiles.org/templates/images/promotion-icon.png"/>
          <p:cNvPicPr>
            <a:picLocks noChangeAspect="1" noChangeArrowheads="1"/>
          </p:cNvPicPr>
          <p:nvPr/>
        </p:nvPicPr>
        <p:blipFill>
          <a:blip r:embed="rId3"/>
          <a:srcRect b="7463"/>
          <a:stretch>
            <a:fillRect/>
          </a:stretch>
        </p:blipFill>
        <p:spPr bwMode="auto">
          <a:xfrm>
            <a:off x="8150225" y="3489325"/>
            <a:ext cx="46672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s://www.vxfusion.com/img/assets/icon-spaceship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9363" y="4616450"/>
            <a:ext cx="477837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88300" y="1690688"/>
            <a:ext cx="34131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51963" y="1690688"/>
            <a:ext cx="34131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28025" y="1690688"/>
            <a:ext cx="34131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69338" y="1690688"/>
            <a:ext cx="341312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2" descr="http://cdn.flaticon.com/png/64/64/6420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10650" y="1690688"/>
            <a:ext cx="34131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0900" y="21383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6888" y="2147888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2263" y="2147888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0563" y="2147888"/>
            <a:ext cx="40322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6325" y="2147888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31338" y="2138363"/>
            <a:ext cx="4016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09163" y="2147888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7463" y="2147888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2588" y="2138363"/>
            <a:ext cx="4016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6125" y="2147888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63313" y="2138363"/>
            <a:ext cx="4016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3938" y="2147888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2238" y="2138363"/>
            <a:ext cx="4016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1450" y="2147888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55075" y="287337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125" y="287337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80425" y="2863850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8" name="Picture 4" descr="https://www.vxfusion.com/img/assets/icon-spaceship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4188" y="4616450"/>
            <a:ext cx="4794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9" name="Picture 4" descr="https://www.vxfusion.com/img/assets/icon-spaceship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9975" y="4616450"/>
            <a:ext cx="4794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0" name="Picture 4" descr="https://www.vxfusion.com/img/assets/icon-spaceship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3375" y="4616450"/>
            <a:ext cx="477838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1" name="Picture 4" descr="https://www.fortunefiles.org/templates/images/promotion-icon.png"/>
          <p:cNvPicPr>
            <a:picLocks noChangeAspect="1" noChangeArrowheads="1"/>
          </p:cNvPicPr>
          <p:nvPr/>
        </p:nvPicPr>
        <p:blipFill>
          <a:blip r:embed="rId3"/>
          <a:srcRect b="7463"/>
          <a:stretch>
            <a:fillRect/>
          </a:stretch>
        </p:blipFill>
        <p:spPr bwMode="auto">
          <a:xfrm>
            <a:off x="8715375" y="3503613"/>
            <a:ext cx="466725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2313" y="405130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0363" y="405130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6350" y="406082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21725" y="406082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1613" y="406082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5788" y="406082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10800" y="4051300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3400" y="4060825"/>
            <a:ext cx="40322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1700" y="4051300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0913" y="406082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0150" y="5224463"/>
            <a:ext cx="4032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9788" y="5224463"/>
            <a:ext cx="4016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775" y="523557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5235575"/>
            <a:ext cx="4032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9450" y="523557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3625" y="5235575"/>
            <a:ext cx="4032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0225" y="52244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96463" y="5235575"/>
            <a:ext cx="4032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6350" y="523557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31475" y="52244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5013" y="523557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52200" y="52244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2825" y="523557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1125" y="5224463"/>
            <a:ext cx="4016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750" y="5235575"/>
            <a:ext cx="4032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8725" y="5688013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6775" y="5688013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2763" y="569912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569912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8025" y="569912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2200" y="569912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47213" y="5688013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25038" y="569912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3338" y="569912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8463" y="5688013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22000" y="569912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9188" y="5688013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9813" y="569912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8113" y="5688013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77325" y="569912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8725" y="6153150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6775" y="6153150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2763" y="616267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616267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8025" y="616267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7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2200" y="616267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8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47213" y="615315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9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25038" y="616267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0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3338" y="6162675"/>
            <a:ext cx="4016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1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8463" y="615315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2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22000" y="6162675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3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9188" y="615315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4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9813" y="6162675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5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8113" y="6153150"/>
            <a:ext cx="4016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6" name="Picture 12" descr="https://d30y9cdsu7xlg0.cloudfront.net/png/10948-2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77325" y="6162675"/>
            <a:ext cx="4016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en-US" dirty="0" smtClean="0"/>
              <a:t>Join us …</a:t>
            </a:r>
            <a:endParaRPr lang="el-GR" dirty="0" smtClean="0"/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u="sng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www.horse-project.eu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endParaRPr lang="en-US" sz="100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dirty="0"/>
              <a:t>@</a:t>
            </a:r>
            <a:r>
              <a:rPr lang="en-US" i="1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H2020_HORSE</a:t>
            </a:r>
            <a:endParaRPr lang="en-US" i="1" dirty="0" smtClean="0">
              <a:solidFill>
                <a:srgbClr val="01CA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i="1" dirty="0" smtClean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 project </a:t>
            </a:r>
            <a:r>
              <a:rPr lang="en-US" dirty="0" smtClean="0"/>
              <a:t>Group </a:t>
            </a:r>
            <a:endParaRPr lang="el-GR" dirty="0" smtClean="0"/>
          </a:p>
        </p:txBody>
      </p:sp>
      <p:pic>
        <p:nvPicPr>
          <p:cNvPr id="31747" name="Picture 10" descr="http://www.hotelconferencecompany.com/images/twitt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3322638"/>
            <a:ext cx="6826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2" descr="http://www.codethislab.com/images/icon-w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1812925"/>
            <a:ext cx="6873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6" descr="http://www.adonisproducts.com/images/social_linkedi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4829175"/>
            <a:ext cx="687387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"/>
          <p:cNvPicPr>
            <a:picLocks noChangeAspect="1" noChangeArrowheads="1"/>
          </p:cNvPicPr>
          <p:nvPr/>
        </p:nvPicPr>
        <p:blipFill>
          <a:blip r:embed="rId5"/>
          <a:srcRect b="6502"/>
          <a:stretch>
            <a:fillRect/>
          </a:stretch>
        </p:blipFill>
        <p:spPr bwMode="auto">
          <a:xfrm>
            <a:off x="4940300" y="165100"/>
            <a:ext cx="70770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624013" y="1436688"/>
            <a:ext cx="3619500" cy="3221037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Thank you very much for your attention!!</a:t>
            </a:r>
            <a:endParaRPr lang="el-GR" dirty="0" smtClean="0"/>
          </a:p>
        </p:txBody>
      </p:sp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207963" y="6230938"/>
            <a:ext cx="4621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>
                <a:solidFill>
                  <a:srgbClr val="01CAD2"/>
                </a:solidFill>
                <a:latin typeface="Century Gothic" pitchFamily="34" charset="0"/>
              </a:rPr>
              <a:t>www.horse-project.eu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 noChangeArrowheads="1"/>
          </p:cNvSpPr>
          <p:nvPr>
            <p:ph idx="1"/>
          </p:nvPr>
        </p:nvSpPr>
        <p:spPr>
          <a:xfrm>
            <a:off x="1092200" y="1938338"/>
            <a:ext cx="9894888" cy="2687637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Budget 8.9 M Euro</a:t>
            </a: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Grant 7.9 M Euro</a:t>
            </a: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Start 1/11/2015</a:t>
            </a: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End 30/4/2020</a:t>
            </a: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I4MS phase 2 Innovation Action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marL="0" indent="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None/>
              <a:defRPr/>
            </a:pP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15362" name="Picture 2" descr="European Union Fl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363" y="5597525"/>
            <a:ext cx="447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3"/>
          <p:cNvSpPr txBox="1">
            <a:spLocks noChangeArrowheads="1"/>
          </p:cNvSpPr>
          <p:nvPr/>
        </p:nvSpPr>
        <p:spPr bwMode="auto">
          <a:xfrm>
            <a:off x="1092200" y="5581650"/>
            <a:ext cx="9894888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1CED3"/>
              </a:buClr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1CED3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1CED3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1CED3"/>
              </a:buClr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1CED3"/>
              </a:buClr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charset="0"/>
              <a:buNone/>
              <a:defRPr/>
            </a:pPr>
            <a:r>
              <a:rPr lang="en-US" sz="2000" i="1" dirty="0" smtClean="0"/>
              <a:t>This </a:t>
            </a:r>
            <a:r>
              <a:rPr lang="en-US" sz="2000" i="1" dirty="0"/>
              <a:t>project has received funding from the European Union’s Horizon 2020 research and innovation </a:t>
            </a:r>
            <a:r>
              <a:rPr lang="en-US" sz="2000" i="1" dirty="0" err="1"/>
              <a:t>programme</a:t>
            </a:r>
            <a:r>
              <a:rPr lang="en-US" sz="2000" i="1" dirty="0"/>
              <a:t> under grant agreement No 680734</a:t>
            </a: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About HORSE</a:t>
            </a:r>
            <a:endParaRPr lang="en-US" dirty="0"/>
          </a:p>
        </p:txBody>
      </p:sp>
      <p:pic>
        <p:nvPicPr>
          <p:cNvPr id="15365" name="Picture 2" descr="http://cdn.mysitemyway.com/etc-mysitemyway/icons/legacy-previews/icons/glossy-black-icons-alphanumeric/070833-glossy-black-icon-alphanumeric-information2-p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1425" y="365125"/>
            <a:ext cx="13303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 smtClean="0"/>
              <a:t>The Project - Core Objective</a:t>
            </a:r>
            <a:endParaRPr lang="el-GR" dirty="0" smtClean="0"/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825625"/>
            <a:ext cx="10515600" cy="1817688"/>
          </a:xfrm>
        </p:spPr>
        <p:txBody>
          <a:bodyPr/>
          <a:lstStyle/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600" i="1" dirty="0" smtClean="0"/>
              <a:t>“Think </a:t>
            </a:r>
            <a:r>
              <a:rPr lang="en-US" sz="2600" i="1" dirty="0"/>
              <a:t>of a metal factory worker manipulating and finishing a heavy sand cast part full of </a:t>
            </a:r>
            <a:r>
              <a:rPr lang="en-US" sz="2600" b="1" i="1" dirty="0"/>
              <a:t>sharp edges </a:t>
            </a:r>
            <a:r>
              <a:rPr lang="en-US" sz="2600" i="1" dirty="0"/>
              <a:t>with a pair of gloves, a hammer and </a:t>
            </a:r>
            <a:r>
              <a:rPr lang="en-US" sz="2600" b="1" i="1" dirty="0"/>
              <a:t>a heavy grinder as only tools </a:t>
            </a:r>
            <a:r>
              <a:rPr lang="en-US" sz="2600" i="1" dirty="0"/>
              <a:t>- and imagine how a </a:t>
            </a:r>
            <a:r>
              <a:rPr lang="en-US" sz="2600" dirty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dynamically available robotic handling arm can improve this </a:t>
            </a:r>
            <a:r>
              <a:rPr lang="en-US" sz="2600" dirty="0" smtClean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situation</a:t>
            </a:r>
            <a:r>
              <a:rPr lang="en-US" sz="2600" i="1" dirty="0" smtClean="0"/>
              <a:t>”</a:t>
            </a:r>
            <a:endParaRPr lang="el-GR" dirty="0" smtClean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838200" y="3802063"/>
            <a:ext cx="105156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2600" i="1" dirty="0" smtClean="0"/>
              <a:t>“Think of a car factory where human workers and robots are strictly separated - and imagine how </a:t>
            </a:r>
            <a:r>
              <a:rPr lang="en-US" sz="2600" dirty="0" smtClean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 collaboration of both can make production much more efficient</a:t>
            </a:r>
            <a:r>
              <a:rPr lang="en-US" sz="2600" i="1" dirty="0" smtClean="0"/>
              <a:t>” </a:t>
            </a:r>
          </a:p>
          <a:p>
            <a:pPr marL="0" indent="0" algn="just">
              <a:buFont typeface="Arial" charset="0"/>
              <a:buNone/>
              <a:defRPr/>
            </a:pPr>
            <a:endParaRPr lang="el-GR" dirty="0" smtClean="0"/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838200" y="5106988"/>
            <a:ext cx="105156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2600" i="1" dirty="0" smtClean="0"/>
              <a:t>“Think of a robotic production line where a </a:t>
            </a:r>
            <a:r>
              <a:rPr lang="en-US" sz="2600" b="1" i="1" dirty="0" smtClean="0"/>
              <a:t>sudden robot failure brings things to a grinding halt</a:t>
            </a:r>
            <a:r>
              <a:rPr lang="en-US" sz="2600" i="1" dirty="0" smtClean="0"/>
              <a:t> - and imagine how </a:t>
            </a:r>
            <a:r>
              <a:rPr lang="en-US" sz="2600" dirty="0" smtClean="0">
                <a:solidFill>
                  <a:srgbClr val="00C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 human take-over of its task can bring things up-to-speed swiftly</a:t>
            </a:r>
            <a:r>
              <a:rPr lang="en-US" sz="2600" i="1" dirty="0" smtClean="0"/>
              <a:t>” </a:t>
            </a:r>
          </a:p>
          <a:p>
            <a:pPr marL="0" indent="0" algn="just">
              <a:buFont typeface="Arial" charset="0"/>
              <a:buNone/>
              <a:defRPr/>
            </a:pPr>
            <a:endParaRPr lang="el-GR" dirty="0" smtClean="0"/>
          </a:p>
        </p:txBody>
      </p:sp>
      <p:pic>
        <p:nvPicPr>
          <p:cNvPr id="16389" name="Picture 6" descr="bf7462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200025"/>
            <a:ext cx="14732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Project - Objective</a:t>
            </a:r>
            <a:endParaRPr lang="en-US" dirty="0"/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838200" y="3028950"/>
            <a:ext cx="10515600" cy="1720850"/>
            <a:chOff x="838200" y="3028261"/>
            <a:chExt cx="10515600" cy="1721216"/>
          </a:xfrm>
        </p:grpSpPr>
        <p:sp>
          <p:nvSpPr>
            <p:cNvPr id="17422" name="Content Placeholder 2"/>
            <p:cNvSpPr txBox="1">
              <a:spLocks/>
            </p:cNvSpPr>
            <p:nvPr/>
          </p:nvSpPr>
          <p:spPr bwMode="auto">
            <a:xfrm>
              <a:off x="838200" y="3028261"/>
              <a:ext cx="10515600" cy="1530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>
                  <a:latin typeface="Century Gothic" pitchFamily="34" charset="0"/>
                </a:rPr>
                <a:t>involving collaboration of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3200" b="1">
                  <a:solidFill>
                    <a:srgbClr val="01CAD2"/>
                  </a:solidFill>
                  <a:latin typeface="Century Gothic" pitchFamily="34" charset="0"/>
                </a:rPr>
                <a:t>humans, robots, AGV’s and machinery</a:t>
              </a:r>
              <a:r>
                <a:rPr lang="en-GB" sz="3200">
                  <a:latin typeface="Century Gothic" pitchFamily="34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>
                  <a:latin typeface="Century Gothic" pitchFamily="34" charset="0"/>
                </a:rPr>
                <a:t>to realize industrial tasks in an efficient manner.</a:t>
              </a:r>
            </a:p>
            <a:p>
              <a:pPr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US" sz="2800">
                <a:latin typeface="Century Gothic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06691" y="3302927"/>
              <a:ext cx="813178" cy="1446550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1CAD2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838200" y="4835525"/>
            <a:ext cx="10515600" cy="1828800"/>
            <a:chOff x="838200" y="4693288"/>
            <a:chExt cx="10515600" cy="1828799"/>
          </a:xfrm>
        </p:grpSpPr>
        <p:sp>
          <p:nvSpPr>
            <p:cNvPr id="17418" name="Content Placeholder 2"/>
            <p:cNvSpPr txBox="1">
              <a:spLocks/>
            </p:cNvSpPr>
            <p:nvPr/>
          </p:nvSpPr>
          <p:spPr bwMode="auto">
            <a:xfrm>
              <a:off x="838200" y="4693288"/>
              <a:ext cx="10515600" cy="1828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68263"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>
                  <a:latin typeface="Century Gothic" pitchFamily="34" charset="0"/>
                </a:rPr>
                <a:t>Robotics assistance will improve :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>
                  <a:solidFill>
                    <a:srgbClr val="01CAD2"/>
                  </a:solidFill>
                  <a:latin typeface="Century Gothic" pitchFamily="34" charset="0"/>
                </a:rPr>
                <a:t>operators conditions of work,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>
                  <a:solidFill>
                    <a:srgbClr val="01CAD2"/>
                  </a:solidFill>
                  <a:latin typeface="Century Gothic" pitchFamily="34" charset="0"/>
                </a:rPr>
                <a:t>worker’s safety 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>
                  <a:solidFill>
                    <a:srgbClr val="01CAD2"/>
                  </a:solidFill>
                  <a:latin typeface="Century Gothic" pitchFamily="34" charset="0"/>
                </a:rPr>
                <a:t>quality and production effectiveness</a:t>
              </a:r>
              <a:endParaRPr lang="en-US" sz="2800" b="1">
                <a:solidFill>
                  <a:srgbClr val="01CAD2"/>
                </a:solidFill>
                <a:latin typeface="Century Gothic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06691" y="4884412"/>
              <a:ext cx="813178" cy="1446550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1CAD2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838200" y="1633538"/>
            <a:ext cx="10515600" cy="1446212"/>
            <a:chOff x="838200" y="2728159"/>
            <a:chExt cx="10515600" cy="2043643"/>
          </a:xfrm>
        </p:grpSpPr>
        <p:sp>
          <p:nvSpPr>
            <p:cNvPr id="17414" name="Content Placeholder 2"/>
            <p:cNvSpPr txBox="1">
              <a:spLocks/>
            </p:cNvSpPr>
            <p:nvPr/>
          </p:nvSpPr>
          <p:spPr bwMode="auto">
            <a:xfrm>
              <a:off x="838200" y="2967704"/>
              <a:ext cx="10515600" cy="1530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>
                  <a:latin typeface="Century Gothic" pitchFamily="34" charset="0"/>
                </a:rPr>
                <a:t>HORSE project aims to build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b="1">
                  <a:solidFill>
                    <a:srgbClr val="01CAD2"/>
                  </a:solidFill>
                  <a:latin typeface="Century Gothic" pitchFamily="34" charset="0"/>
                </a:rPr>
                <a:t>a new flexible model of smart factory</a:t>
              </a:r>
              <a:r>
                <a:rPr lang="en-GB" sz="2800">
                  <a:latin typeface="Century Gothic" pitchFamily="34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GB" sz="2800">
                <a:latin typeface="Century Gothic" pitchFamily="34" charset="0"/>
              </a:endParaRPr>
            </a:p>
            <a:p>
              <a:pPr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US" sz="2800">
                <a:latin typeface="Century Gothic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97735" y="2728159"/>
              <a:ext cx="813178" cy="2043643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1CAD2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1</a:t>
              </a:r>
            </a:p>
          </p:txBody>
        </p:sp>
      </p:grpSp>
      <p:pic>
        <p:nvPicPr>
          <p:cNvPr id="17413" name="Picture 6" descr="bf7462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9313" y="200025"/>
            <a:ext cx="14732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Technical Framework</a:t>
            </a:r>
            <a:endParaRPr lang="el-GR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just" eaLnBrk="1" hangingPunct="1"/>
            <a:r>
              <a:rPr lang="en-US" sz="2400" smtClean="0"/>
              <a:t>Integrated, Process-oriented management model for control of the production line and automatic resource allocation/dynamic reallocation (BPM)</a:t>
            </a:r>
          </a:p>
          <a:p>
            <a:pPr marL="0" indent="0" algn="just" eaLnBrk="1" hangingPunct="1"/>
            <a:r>
              <a:rPr lang="en-US" sz="2400" smtClean="0"/>
              <a:t>OSGI based (IoT) for remote control of production resources (humans, robots) (all resources are accessible in the same manner)</a:t>
            </a:r>
          </a:p>
          <a:p>
            <a:pPr marL="0" indent="0" algn="just" eaLnBrk="1" hangingPunct="1"/>
            <a:r>
              <a:rPr lang="en-US" sz="2400" smtClean="0"/>
              <a:t>Technologies to enable </a:t>
            </a:r>
            <a:r>
              <a:rPr lang="en-GB" sz="2400" smtClean="0"/>
              <a:t>autonomous and effective cooperation between robots and humans with no barriers (low inertia, collaborative robots)</a:t>
            </a:r>
          </a:p>
          <a:p>
            <a:pPr marL="0" indent="0" algn="just" eaLnBrk="1" hangingPunct="1"/>
            <a:r>
              <a:rPr lang="en-US" sz="2400" smtClean="0"/>
              <a:t>Multilayer safety (from the robot to the system level) </a:t>
            </a:r>
          </a:p>
          <a:p>
            <a:pPr marL="0" indent="0" algn="just" eaLnBrk="1" hangingPunct="1"/>
            <a:r>
              <a:rPr lang="en-US" sz="2400" smtClean="0"/>
              <a:t>Easy and flexible teaching of new tasks to robots</a:t>
            </a:r>
          </a:p>
        </p:txBody>
      </p:sp>
      <p:pic>
        <p:nvPicPr>
          <p:cNvPr id="18437" name="Picture 5" descr="256-256-0b5a727e2c75e2d1564d4d8032dee72a-co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2863" y="519113"/>
            <a:ext cx="935037" cy="9350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5638"/>
            <a:ext cx="12188825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9925"/>
            <a:ext cx="1218882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652463"/>
            <a:ext cx="1218882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/>
          </p:cNvPicPr>
          <p:nvPr/>
        </p:nvPicPr>
        <p:blipFill>
          <a:blip r:embed="rId2"/>
          <a:srcRect t="12637" b="24808"/>
          <a:stretch>
            <a:fillRect/>
          </a:stretch>
        </p:blipFill>
        <p:spPr bwMode="auto">
          <a:xfrm>
            <a:off x="0" y="633413"/>
            <a:ext cx="12174538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584</Words>
  <Application>Microsoft Office PowerPoint</Application>
  <PresentationFormat>Custom</PresentationFormat>
  <Paragraphs>86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Arial</vt:lpstr>
      <vt:lpstr>Century Gothic</vt:lpstr>
      <vt:lpstr>Calibri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Smart Integrated Robotics System for SMEs controlled by IoTs based on Dynamic Manufacturing Processes</vt:lpstr>
      <vt:lpstr>About HORSE</vt:lpstr>
      <vt:lpstr>The Project - Core Objective</vt:lpstr>
      <vt:lpstr>The Project - Objective</vt:lpstr>
      <vt:lpstr>Technical Framework</vt:lpstr>
      <vt:lpstr>Slide 6</vt:lpstr>
      <vt:lpstr>Slide 7</vt:lpstr>
      <vt:lpstr>Slide 8</vt:lpstr>
      <vt:lpstr>Slide 9</vt:lpstr>
      <vt:lpstr>Supporting Infrastructure</vt:lpstr>
      <vt:lpstr>Supporting Infrastructure</vt:lpstr>
      <vt:lpstr>Supporting Infrastructure</vt:lpstr>
      <vt:lpstr>The Pilots  The contours of this framework are defined with the help of 3 European manufacturers, which are looking for solutions for rapid reconfiguration of processes, end-to-end control of productivity and efficiency of resources, creation of new market opportunities through service reconfiguration and re-planning, optimization of decision making processes.    </vt:lpstr>
      <vt:lpstr>Slide 14</vt:lpstr>
      <vt:lpstr>The Partners</vt:lpstr>
      <vt:lpstr>Potential of Replication</vt:lpstr>
      <vt:lpstr>Join us …</vt:lpstr>
      <vt:lpstr>Thank you very much for your attention!!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geoboult</dc:creator>
  <cp:lastModifiedBy>George Boultadakis</cp:lastModifiedBy>
  <cp:revision>220</cp:revision>
  <dcterms:created xsi:type="dcterms:W3CDTF">2015-10-08T05:29:53Z</dcterms:created>
  <dcterms:modified xsi:type="dcterms:W3CDTF">2015-12-18T10:20:57Z</dcterms:modified>
</cp:coreProperties>
</file>