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9" r:id="rId2"/>
    <p:sldId id="286" r:id="rId3"/>
    <p:sldId id="282" r:id="rId4"/>
    <p:sldId id="284" r:id="rId5"/>
    <p:sldId id="288" r:id="rId6"/>
    <p:sldId id="285" r:id="rId7"/>
    <p:sldId id="290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C66914AF-F6D7-45BF-993A-BA59C90AAD99}">
          <p14:sldIdLst>
            <p14:sldId id="289"/>
            <p14:sldId id="286"/>
            <p14:sldId id="282"/>
            <p14:sldId id="284"/>
            <p14:sldId id="288"/>
            <p14:sldId id="285"/>
            <p14:sldId id="290"/>
          </p14:sldIdLst>
        </p14:section>
        <p14:section name="backup" id="{2BCC54FE-2BA3-429C-AE38-1D4318DEADD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FF"/>
    <a:srgbClr val="80EBF0"/>
    <a:srgbClr val="01CAD2"/>
    <a:srgbClr val="BAF4FC"/>
    <a:srgbClr val="C8F7FC"/>
    <a:srgbClr val="01CED3"/>
    <a:srgbClr val="D5FFFF"/>
    <a:srgbClr val="00C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2" autoAdjust="0"/>
    <p:restoredTop sz="95091" autoAdjust="0"/>
  </p:normalViewPr>
  <p:slideViewPr>
    <p:cSldViewPr snapToGrid="0">
      <p:cViewPr varScale="1">
        <p:scale>
          <a:sx n="111" d="100"/>
          <a:sy n="111" d="100"/>
        </p:scale>
        <p:origin x="58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1F0C4-6331-475B-A74A-40032B4AA07A}" type="datetimeFigureOut">
              <a:rPr lang="en-GB" smtClean="0"/>
              <a:t>12/03/2018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0C4B1-8A52-4C12-ABD6-367C245C13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15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7A0B5-B0E3-4894-8514-52A4382E51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9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Networking with the value chain: connections to appropriate techno and service providers, integrators, end users, and research organizations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Networking with other CC over Europe (UK, Italy, Slovenia, Poland, Greece, Spain, Germany, NL, etc.)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Guidance to appropriate financing (European, national or regional)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Assistance to conduct market studies (</a:t>
            </a:r>
            <a:r>
              <a:rPr lang="en-US" i="1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with the Marketing  research agency: BEM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Assistance on the choice of IPR models (</a:t>
            </a:r>
            <a:r>
              <a:rPr lang="en-US" i="1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with the legal department: SAPRI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228600">
              <a:spcAft>
                <a:spcPts val="0"/>
              </a:spcAft>
            </a:pPr>
            <a:r>
              <a:rPr lang="en-US" dirty="0">
                <a:solidFill>
                  <a:srgbClr val="1F497D"/>
                </a:solidFill>
                <a:latin typeface="Symbol" panose="05050102010706020507" pitchFamily="18" charset="2"/>
                <a:ea typeface="Calibri" panose="020F0502020204030204" pitchFamily="34" charset="0"/>
              </a:rPr>
              <a:t>·</a:t>
            </a:r>
            <a:r>
              <a:rPr lang="en-US" sz="500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        </a:t>
            </a: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Support on ELS and regulation issues (in partnership with CETIM)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25CDA-A5DE-410E-AD4E-195598975A7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9116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0C4B1-8A52-4C12-ABD6-367C245C134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68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C3989AD-F96B-482B-8F41-82B72513C456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4BE706C-749E-45A7-829E-F71CEB08A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FDE206A-D84B-4F23-BFEA-36B4981AA0F2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670DE8-B56F-42C7-9A5E-E577ED14D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96B2A6C-78A9-4E95-AF33-3E6F0C2DAFFE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CEEA3FE-026D-46EC-946D-4CB03EC9C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rgbClr val="EFFFFF">
                <a:tint val="45000"/>
                <a:satMod val="400000"/>
              </a:srgbClr>
            </a:duotone>
            <a:extLst/>
          </a:blip>
          <a:srcRect l="30045" t="26077" r="57910" b="26075"/>
          <a:stretch/>
        </p:blipFill>
        <p:spPr>
          <a:xfrm>
            <a:off x="8063774" y="25400"/>
            <a:ext cx="4140926" cy="58936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 userDrawn="1"/>
        </p:nvPicPr>
        <p:blipFill>
          <a:blip r:embed="rId3"/>
          <a:srcRect l="4501" t="22099" r="73447" b="23044"/>
          <a:stretch>
            <a:fillRect/>
          </a:stretch>
        </p:blipFill>
        <p:spPr bwMode="auto">
          <a:xfrm>
            <a:off x="11010900" y="5894388"/>
            <a:ext cx="1181100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1577F0A-1E31-4042-AE65-4D340CC5706C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CDBE571-93F1-4331-8E11-E536567623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DE2515F-7409-47A9-B6B5-B218244DE43F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BDE2060-55A1-4857-B78A-805381A84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1151CBF-E1C0-4FA1-9DC8-94E58242F8EA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ADBE4F0-010B-499F-BAEB-B93EAC447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84FBAC9-FE94-498A-BA6F-37E5407DFF8B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C87A1CC-BB54-4F88-A2D8-B82716D60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88DE27-022E-4CFF-8DB9-B8D4CB0B606D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283B25-BA20-4C5E-981A-68542954B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5027AE7-757E-464E-A8CF-F4BB285CE538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03C18DB-DBDD-47FC-9854-E82C01260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5F0BDAB-931B-409A-B7C0-12D00902C42D}" type="datetimeFigureOut">
              <a:rPr lang="en-US"/>
              <a:pPr>
                <a:defRPr/>
              </a:pPr>
              <a:t>12-Mar-18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57AAFF9-2FD0-4691-A271-9CC06D72E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chemeClr val="accent3">
                <a:lumMod val="5000"/>
                <a:lumOff val="95000"/>
              </a:schemeClr>
            </a:gs>
            <a:gs pos="9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5400" kern="1200">
          <a:solidFill>
            <a:srgbClr val="00CED3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entury Gothic" panose="020B0502020202020204" pitchFamily="34" charset="0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rgbClr val="00CED3"/>
          </a:solidFill>
          <a:latin typeface="Century Gothic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gif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tiff"/><Relationship Id="rId3" Type="http://schemas.openxmlformats.org/officeDocument/2006/relationships/image" Target="../media/image37.jpeg"/><Relationship Id="rId7" Type="http://schemas.openxmlformats.org/officeDocument/2006/relationships/image" Target="../media/image4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tiff"/><Relationship Id="rId11" Type="http://schemas.openxmlformats.org/officeDocument/2006/relationships/image" Target="../media/image45.PNG"/><Relationship Id="rId5" Type="http://schemas.openxmlformats.org/officeDocument/2006/relationships/image" Target="../media/image39.tiff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125" y="2111375"/>
            <a:ext cx="9144000" cy="2387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600" dirty="0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Smart Integrated Robotics System for SMEs controlled by </a:t>
            </a:r>
            <a:r>
              <a:rPr lang="en-US" sz="3600" dirty="0" err="1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IoTs</a:t>
            </a:r>
            <a:r>
              <a:rPr lang="en-US" sz="3600" dirty="0">
                <a:solidFill>
                  <a:srgbClr val="01CED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based on Dynamic Manufacturing Processes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1524000" y="5032375"/>
            <a:ext cx="9144000" cy="665163"/>
          </a:xfrm>
        </p:spPr>
        <p:txBody>
          <a:bodyPr/>
          <a:lstStyle/>
          <a:p>
            <a:pPr eaLnBrk="1" hangingPunct="1"/>
            <a:r>
              <a:rPr lang="en-US" dirty="0"/>
              <a:t>Services</a:t>
            </a:r>
          </a:p>
          <a:p>
            <a:pPr eaLnBrk="1" hangingPunct="1"/>
            <a:r>
              <a:rPr lang="en-US" dirty="0"/>
              <a:t>Panagiotis </a:t>
            </a:r>
            <a:r>
              <a:rPr lang="en-US" dirty="0" err="1"/>
              <a:t>Bouklis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European Dynamics SA.</a:t>
            </a:r>
          </a:p>
        </p:txBody>
      </p:sp>
      <p:pic>
        <p:nvPicPr>
          <p:cNvPr id="14339" name="Picture 4"/>
          <p:cNvPicPr>
            <a:picLocks noChangeAspect="1"/>
          </p:cNvPicPr>
          <p:nvPr/>
        </p:nvPicPr>
        <p:blipFill>
          <a:blip r:embed="rId2"/>
          <a:srcRect l="4501" t="22099" r="9969" b="23044"/>
          <a:stretch>
            <a:fillRect/>
          </a:stretch>
        </p:blipFill>
        <p:spPr bwMode="auto">
          <a:xfrm>
            <a:off x="2665413" y="927100"/>
            <a:ext cx="6851650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229206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1864892" y="4209721"/>
            <a:ext cx="8937803" cy="1382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2701465" y="4272025"/>
            <a:ext cx="5185397" cy="12728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>
                <a:solidFill>
                  <a:prstClr val="black"/>
                </a:solidFill>
              </a:rPr>
              <a:t>        HORSE vertical Technologies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840832" y="2095075"/>
            <a:ext cx="8985923" cy="20337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1864892" y="1278127"/>
            <a:ext cx="8937803" cy="756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888952" y="1271137"/>
            <a:ext cx="783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Level 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40832" y="-21832"/>
            <a:ext cx="8937803" cy="121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8249178" y="2234230"/>
            <a:ext cx="2262658" cy="1799857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Enterprise Middleware</a:t>
            </a:r>
          </a:p>
        </p:txBody>
      </p:sp>
      <p:sp>
        <p:nvSpPr>
          <p:cNvPr id="67" name="Rectangle 66"/>
          <p:cNvSpPr/>
          <p:nvPr/>
        </p:nvSpPr>
        <p:spPr>
          <a:xfrm>
            <a:off x="9543855" y="1304489"/>
            <a:ext cx="968081" cy="648636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dirty="0">
                <a:solidFill>
                  <a:prstClr val="black"/>
                </a:solidFill>
              </a:rPr>
              <a:t>Other factory systems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257429" y="1297232"/>
            <a:ext cx="1232503" cy="700762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MES</a:t>
            </a:r>
          </a:p>
          <a:p>
            <a:pPr algn="ctr"/>
            <a:endParaRPr lang="en-US" sz="1600" dirty="0">
              <a:solidFill>
                <a:prstClr val="black"/>
              </a:solidFill>
            </a:endParaRPr>
          </a:p>
          <a:p>
            <a:pPr algn="ctr"/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720487" y="199088"/>
            <a:ext cx="3838841" cy="850677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PLM</a:t>
            </a:r>
          </a:p>
          <a:p>
            <a:pPr algn="ctr"/>
            <a:endParaRPr lang="en-US" sz="1600" dirty="0">
              <a:solidFill>
                <a:prstClr val="black"/>
              </a:solidFill>
            </a:endParaRPr>
          </a:p>
          <a:p>
            <a:pPr algn="ctr"/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72" name="Right Brace 71"/>
          <p:cNvSpPr/>
          <p:nvPr/>
        </p:nvSpPr>
        <p:spPr>
          <a:xfrm>
            <a:off x="10802696" y="-60569"/>
            <a:ext cx="216578" cy="558945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 rot="16200000">
            <a:off x="10700806" y="2657879"/>
            <a:ext cx="100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software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621402" y="199087"/>
            <a:ext cx="3891752" cy="855031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ERP</a:t>
            </a:r>
          </a:p>
          <a:p>
            <a:pPr algn="ctr"/>
            <a:endParaRPr lang="en-US" sz="1600" dirty="0">
              <a:solidFill>
                <a:prstClr val="black"/>
              </a:solidFill>
            </a:endParaRPr>
          </a:p>
          <a:p>
            <a:pPr algn="ctr"/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667607" y="514177"/>
            <a:ext cx="1425800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Production Performance</a:t>
            </a:r>
            <a:endParaRPr lang="nl-NL" sz="1200" dirty="0"/>
          </a:p>
        </p:txBody>
      </p:sp>
      <p:sp>
        <p:nvSpPr>
          <p:cNvPr id="41" name="TextBox 40"/>
          <p:cNvSpPr txBox="1"/>
          <p:nvPr/>
        </p:nvSpPr>
        <p:spPr>
          <a:xfrm>
            <a:off x="7225073" y="516450"/>
            <a:ext cx="1340315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Resource Management</a:t>
            </a:r>
            <a:endParaRPr lang="nl-NL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4001754" y="516246"/>
            <a:ext cx="1340315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Product Data Management</a:t>
            </a:r>
            <a:endParaRPr lang="nl-NL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8339302" y="1491459"/>
            <a:ext cx="1068758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Production scheduling</a:t>
            </a:r>
            <a:endParaRPr lang="nl-NL" sz="1200" dirty="0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671911" y="965879"/>
            <a:ext cx="1" cy="3571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8022825" y="1134040"/>
            <a:ext cx="700764" cy="384365"/>
          </a:xfrm>
          <a:prstGeom prst="bentConnector3">
            <a:avLst>
              <a:gd name="adj1" fmla="val 37981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64892" y="-48536"/>
            <a:ext cx="783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Level 4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63303" y="2191361"/>
            <a:ext cx="783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Level 2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864892" y="5659202"/>
            <a:ext cx="8937803" cy="7280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TextBox 78"/>
          <p:cNvSpPr txBox="1"/>
          <p:nvPr/>
        </p:nvSpPr>
        <p:spPr>
          <a:xfrm>
            <a:off x="1888952" y="5652212"/>
            <a:ext cx="783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Level 0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794132" y="5896727"/>
            <a:ext cx="1466850" cy="4010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Configurable Automated Agents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435442" y="5896727"/>
            <a:ext cx="1466850" cy="4010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Non-</a:t>
            </a:r>
            <a:r>
              <a:rPr lang="en-US" sz="1200" dirty="0" err="1">
                <a:solidFill>
                  <a:prstClr val="black"/>
                </a:solidFill>
              </a:rPr>
              <a:t>Config</a:t>
            </a:r>
            <a:r>
              <a:rPr lang="en-US" sz="1200" dirty="0">
                <a:solidFill>
                  <a:prstClr val="black"/>
                </a:solidFill>
              </a:rPr>
              <a:t>. Automated Agents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079259" y="5896727"/>
            <a:ext cx="1095374" cy="4010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Sensors</a:t>
            </a:r>
          </a:p>
          <a:p>
            <a:pPr algn="ctr"/>
            <a:r>
              <a:rPr lang="en-US" sz="1200" dirty="0">
                <a:solidFill>
                  <a:prstClr val="black"/>
                </a:solidFill>
              </a:rPr>
              <a:t>(incl. cameras)</a:t>
            </a:r>
          </a:p>
        </p:txBody>
      </p:sp>
      <p:sp>
        <p:nvSpPr>
          <p:cNvPr id="83" name="Rectangle 82"/>
          <p:cNvSpPr/>
          <p:nvPr/>
        </p:nvSpPr>
        <p:spPr>
          <a:xfrm>
            <a:off x="7339569" y="5896727"/>
            <a:ext cx="1466850" cy="4010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Cyber-Physical Workstation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986038" y="5896727"/>
            <a:ext cx="1525798" cy="401039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Enterprise Server</a:t>
            </a:r>
          </a:p>
        </p:txBody>
      </p:sp>
      <p:sp>
        <p:nvSpPr>
          <p:cNvPr id="85" name="Right Brace 84"/>
          <p:cNvSpPr/>
          <p:nvPr/>
        </p:nvSpPr>
        <p:spPr>
          <a:xfrm>
            <a:off x="10826755" y="5680155"/>
            <a:ext cx="159460" cy="71405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 rot="16200000">
            <a:off x="10630060" y="5846463"/>
            <a:ext cx="1081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hardware</a:t>
            </a:r>
          </a:p>
        </p:txBody>
      </p:sp>
      <p:sp>
        <p:nvSpPr>
          <p:cNvPr id="87" name="Left Brace 86"/>
          <p:cNvSpPr/>
          <p:nvPr/>
        </p:nvSpPr>
        <p:spPr>
          <a:xfrm rot="16200000">
            <a:off x="4835149" y="4316822"/>
            <a:ext cx="316437" cy="42798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8" name="TextBox 87"/>
          <p:cNvSpPr txBox="1"/>
          <p:nvPr/>
        </p:nvSpPr>
        <p:spPr>
          <a:xfrm>
            <a:off x="4788359" y="6521292"/>
            <a:ext cx="2920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existing or newly deployed agents 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 flipH="1">
            <a:off x="7697179" y="978171"/>
            <a:ext cx="1" cy="3571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7895230" y="1689475"/>
            <a:ext cx="35394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2720487" y="1332292"/>
            <a:ext cx="5162790" cy="665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tabLst>
                <a:tab pos="625475" algn="l"/>
              </a:tabLst>
            </a:pPr>
            <a:r>
              <a:rPr lang="en-US" sz="1600" dirty="0">
                <a:solidFill>
                  <a:prstClr val="black"/>
                </a:solidFill>
              </a:rPr>
              <a:t>         HORSE Manufacturing Process Management </a:t>
            </a:r>
          </a:p>
          <a:p>
            <a:pPr>
              <a:tabLst>
                <a:tab pos="625475" algn="l"/>
              </a:tabLst>
            </a:pPr>
            <a:r>
              <a:rPr lang="en-US" sz="1600" dirty="0">
                <a:solidFill>
                  <a:prstClr val="black"/>
                </a:solidFill>
              </a:rPr>
              <a:t>         System</a:t>
            </a:r>
          </a:p>
        </p:txBody>
      </p:sp>
      <p:sp>
        <p:nvSpPr>
          <p:cNvPr id="92" name="Rectangle 91"/>
          <p:cNvSpPr/>
          <p:nvPr/>
        </p:nvSpPr>
        <p:spPr>
          <a:xfrm>
            <a:off x="2707375" y="2234230"/>
            <a:ext cx="5185397" cy="18328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>
                <a:solidFill>
                  <a:prstClr val="black"/>
                </a:solidFill>
              </a:rPr>
              <a:t>         HORSE Cyber-physical Middleware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863303" y="4183553"/>
            <a:ext cx="783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Level 1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2516124" y="1238262"/>
            <a:ext cx="5556080" cy="4469967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215763" y="5172734"/>
            <a:ext cx="4479584" cy="246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Augmented Reality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3215763" y="4896874"/>
            <a:ext cx="4481416" cy="246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Workcell</a:t>
            </a:r>
            <a:r>
              <a:rPr lang="en-US" sz="1000" dirty="0">
                <a:solidFill>
                  <a:schemeClr val="tx1"/>
                </a:solidFill>
              </a:rPr>
              <a:t> monitoring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3215763" y="4585371"/>
            <a:ext cx="4481416" cy="246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Advanced features for robotics systems to enable Human-Machine interaction</a:t>
            </a: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" t="22099" r="73447" b="23044"/>
          <a:stretch/>
        </p:blipFill>
        <p:spPr>
          <a:xfrm>
            <a:off x="2803028" y="1395743"/>
            <a:ext cx="359734" cy="293732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" t="22099" r="73447" b="23044"/>
          <a:stretch/>
        </p:blipFill>
        <p:spPr>
          <a:xfrm>
            <a:off x="2820056" y="2266467"/>
            <a:ext cx="359734" cy="293732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" t="22099" r="73447" b="23044"/>
          <a:stretch/>
        </p:blipFill>
        <p:spPr>
          <a:xfrm>
            <a:off x="2769731" y="4290657"/>
            <a:ext cx="359734" cy="293732"/>
          </a:xfrm>
          <a:prstGeom prst="rect">
            <a:avLst/>
          </a:prstGeom>
        </p:spPr>
      </p:pic>
      <p:sp>
        <p:nvSpPr>
          <p:cNvPr id="53" name="L-Shape 52">
            <a:extLst>
              <a:ext uri="{FF2B5EF4-FFF2-40B4-BE49-F238E27FC236}">
                <a16:creationId xmlns:a16="http://schemas.microsoft.com/office/drawing/2014/main" xmlns="" id="{DEEC9EF6-B79B-3A4B-AC49-0517FADFCF29}"/>
              </a:ext>
            </a:extLst>
          </p:cNvPr>
          <p:cNvSpPr/>
          <p:nvPr/>
        </p:nvSpPr>
        <p:spPr>
          <a:xfrm rot="5400000">
            <a:off x="5087995" y="2121593"/>
            <a:ext cx="1050571" cy="1853513"/>
          </a:xfrm>
          <a:prstGeom prst="corner">
            <a:avLst>
              <a:gd name="adj1" fmla="val 95130"/>
              <a:gd name="adj2" fmla="val 7590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ROS Apps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227E9942-34FE-814B-9EBC-2C23C8C25693}"/>
              </a:ext>
            </a:extLst>
          </p:cNvPr>
          <p:cNvSpPr/>
          <p:nvPr/>
        </p:nvSpPr>
        <p:spPr>
          <a:xfrm>
            <a:off x="6596154" y="2521873"/>
            <a:ext cx="1101025" cy="9732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dirty="0" err="1">
                <a:solidFill>
                  <a:schemeClr val="tx1"/>
                </a:solidFill>
              </a:rPr>
              <a:t>nVidia</a:t>
            </a:r>
            <a:endParaRPr lang="en-US" sz="1000" dirty="0">
              <a:solidFill>
                <a:schemeClr val="tx1"/>
              </a:solidFill>
            </a:endParaRPr>
          </a:p>
          <a:p>
            <a:r>
              <a:rPr lang="en-US" sz="1000" dirty="0">
                <a:solidFill>
                  <a:schemeClr val="tx1"/>
                </a:solidFill>
              </a:rPr>
              <a:t> CUDA</a:t>
            </a: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0D40963B-0EF7-8F49-B574-3B4940BCDF48}"/>
              </a:ext>
            </a:extLst>
          </p:cNvPr>
          <p:cNvSpPr/>
          <p:nvPr/>
        </p:nvSpPr>
        <p:spPr>
          <a:xfrm>
            <a:off x="3912261" y="2521875"/>
            <a:ext cx="712192" cy="10517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HORSE OSGi Apps</a:t>
            </a: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899A0EF-D073-BC46-B9C5-684B8B869EC5}"/>
              </a:ext>
            </a:extLst>
          </p:cNvPr>
          <p:cNvSpPr/>
          <p:nvPr/>
        </p:nvSpPr>
        <p:spPr>
          <a:xfrm>
            <a:off x="4777032" y="2966417"/>
            <a:ext cx="1696711" cy="17395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ROS messaging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64F7FF62-067D-864D-80BE-43E1A7B179D5}"/>
              </a:ext>
            </a:extLst>
          </p:cNvPr>
          <p:cNvSpPr/>
          <p:nvPr/>
        </p:nvSpPr>
        <p:spPr>
          <a:xfrm>
            <a:off x="3215763" y="2521874"/>
            <a:ext cx="642626" cy="141804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KUKA Sunrise</a:t>
            </a: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53DF0648-D7D9-3E47-BCA2-CDAC92C178C3}"/>
              </a:ext>
            </a:extLst>
          </p:cNvPr>
          <p:cNvSpPr/>
          <p:nvPr/>
        </p:nvSpPr>
        <p:spPr>
          <a:xfrm>
            <a:off x="3912261" y="3633997"/>
            <a:ext cx="1944369" cy="3059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    OPC-UA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7BDFDC42-AE54-F84A-B7A5-EAB38F3D3262}"/>
              </a:ext>
            </a:extLst>
          </p:cNvPr>
          <p:cNvSpPr/>
          <p:nvPr/>
        </p:nvSpPr>
        <p:spPr>
          <a:xfrm>
            <a:off x="5912271" y="3529924"/>
            <a:ext cx="1784908" cy="4130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  ROS Kinetic    </a:t>
            </a:r>
          </a:p>
        </p:txBody>
      </p:sp>
      <p:sp>
        <p:nvSpPr>
          <p:cNvPr id="63" name="Rectangle 14">
            <a:extLst>
              <a:ext uri="{FF2B5EF4-FFF2-40B4-BE49-F238E27FC236}">
                <a16:creationId xmlns:a16="http://schemas.microsoft.com/office/drawing/2014/main" xmlns="" id="{A5667DA6-2220-BC4A-9168-1B27BAE615C3}"/>
              </a:ext>
            </a:extLst>
          </p:cNvPr>
          <p:cNvSpPr/>
          <p:nvPr/>
        </p:nvSpPr>
        <p:spPr>
          <a:xfrm>
            <a:off x="4765000" y="2790135"/>
            <a:ext cx="1693265" cy="1409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HORSE-ROS Bridge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9B6BE1A8-914F-954A-8D54-29DB2150739F}"/>
              </a:ext>
            </a:extLst>
          </p:cNvPr>
          <p:cNvSpPr txBox="1"/>
          <p:nvPr/>
        </p:nvSpPr>
        <p:spPr>
          <a:xfrm>
            <a:off x="6725891" y="3060463"/>
            <a:ext cx="854004" cy="4001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000" dirty="0"/>
              <a:t>GPU </a:t>
            </a:r>
          </a:p>
          <a:p>
            <a:r>
              <a:rPr lang="en-US" sz="1000" dirty="0"/>
              <a:t>Voxels</a:t>
            </a:r>
            <a:endParaRPr lang="nl-NL" sz="1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AC2C1DF-4812-47CD-B4A2-E5976AEB5F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8"/>
          <a:stretch/>
        </p:blipFill>
        <p:spPr>
          <a:xfrm>
            <a:off x="5906149" y="1717148"/>
            <a:ext cx="1289461" cy="237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C0D2488-2657-417C-8055-EB10C4F06B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7" t="10015" r="14299" b="9765"/>
          <a:stretch/>
        </p:blipFill>
        <p:spPr>
          <a:xfrm>
            <a:off x="7297792" y="1428922"/>
            <a:ext cx="504826" cy="5211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0E4491D-2253-45F7-AD75-A94A24664B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934" y="6333350"/>
            <a:ext cx="485110" cy="5617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78151F4-03B5-4D85-B98B-ED0D61A408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7" t="21898" r="13028" b="3562"/>
          <a:stretch/>
        </p:blipFill>
        <p:spPr>
          <a:xfrm>
            <a:off x="3264494" y="6408928"/>
            <a:ext cx="637713" cy="472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63262BF-BBD2-439D-B09B-00649EB6C41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20377" b="20659"/>
          <a:stretch/>
        </p:blipFill>
        <p:spPr>
          <a:xfrm>
            <a:off x="3514480" y="6903662"/>
            <a:ext cx="775454" cy="219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33716FF-917B-42BF-8858-6A0E8C9EBE1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4" t="22235" r="30202" b="19298"/>
          <a:stretch/>
        </p:blipFill>
        <p:spPr>
          <a:xfrm>
            <a:off x="7207678" y="2565033"/>
            <a:ext cx="372187" cy="4199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0F533F5-CBB3-44A5-8C18-5ADF71B663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831" y="3696852"/>
            <a:ext cx="917801" cy="1684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B1C829B-20E2-479D-82E0-8A4F6BE692A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4" y="3170700"/>
            <a:ext cx="737596" cy="22182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4F5BE474-B538-46EE-9E31-6D036B6FA7B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77" y="3247163"/>
            <a:ext cx="670504" cy="24267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6157159B-2156-45FA-B6F3-5C107F89139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731" y="6357025"/>
            <a:ext cx="697588" cy="500157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E6A6E2B1-CE51-422F-9050-1020708D28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20377" b="20659"/>
          <a:stretch/>
        </p:blipFill>
        <p:spPr>
          <a:xfrm>
            <a:off x="3227626" y="3488637"/>
            <a:ext cx="642626" cy="182314"/>
          </a:xfrm>
          <a:prstGeom prst="rect">
            <a:avLst/>
          </a:prstGeom>
        </p:spPr>
      </p:pic>
      <p:pic>
        <p:nvPicPr>
          <p:cNvPr id="1028" name="Picture 4" descr="Αποτέλεσμα εικόνας για universal robots logo">
            <a:extLst>
              <a:ext uri="{FF2B5EF4-FFF2-40B4-BE49-F238E27FC236}">
                <a16:creationId xmlns:a16="http://schemas.microsoft.com/office/drawing/2014/main" xmlns="" id="{A04810E4-0AAA-45B7-AA9F-EB3454342E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" t="13514" r="4460" b="14806"/>
          <a:stretch/>
        </p:blipFill>
        <p:spPr bwMode="auto">
          <a:xfrm>
            <a:off x="2563212" y="6780366"/>
            <a:ext cx="733933" cy="32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Αποτέλεσμα εικόνας για gpu voxels">
            <a:extLst>
              <a:ext uri="{FF2B5EF4-FFF2-40B4-BE49-F238E27FC236}">
                <a16:creationId xmlns:a16="http://schemas.microsoft.com/office/drawing/2014/main" xmlns="" id="{72027990-881B-4F75-A1F0-CE7A4D31E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23" y="3041621"/>
            <a:ext cx="477863" cy="47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Αποτέλεσμα εικόνας για kinect logo">
            <a:extLst>
              <a:ext uri="{FF2B5EF4-FFF2-40B4-BE49-F238E27FC236}">
                <a16:creationId xmlns:a16="http://schemas.microsoft.com/office/drawing/2014/main" xmlns="" id="{B3A318F7-F734-4B73-A51A-F6D2F34FF8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3" t="32442" r="15888" b="31555"/>
          <a:stretch/>
        </p:blipFill>
        <p:spPr bwMode="auto">
          <a:xfrm>
            <a:off x="6209330" y="6346557"/>
            <a:ext cx="870040" cy="25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195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TUM Competence Center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402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Technical:</a:t>
            </a:r>
          </a:p>
          <a:p>
            <a:r>
              <a:rPr lang="en-US" sz="2000" dirty="0"/>
              <a:t>Technology consultancy</a:t>
            </a:r>
          </a:p>
          <a:p>
            <a:r>
              <a:rPr lang="en-US" sz="2000" dirty="0"/>
              <a:t>Proofs of concept</a:t>
            </a:r>
          </a:p>
          <a:p>
            <a:r>
              <a:rPr lang="en-US" sz="2000" dirty="0"/>
              <a:t>Access to facilities</a:t>
            </a:r>
          </a:p>
          <a:p>
            <a:pPr marL="0" indent="0">
              <a:buNone/>
            </a:pPr>
            <a:r>
              <a:rPr lang="en-US" dirty="0"/>
              <a:t>Non-technical (via partners):</a:t>
            </a:r>
          </a:p>
          <a:p>
            <a:r>
              <a:rPr lang="en-US" sz="1800" dirty="0"/>
              <a:t>Networking</a:t>
            </a:r>
          </a:p>
          <a:p>
            <a:r>
              <a:rPr lang="en-US" sz="1800" dirty="0"/>
              <a:t>Access to financing</a:t>
            </a:r>
          </a:p>
          <a:p>
            <a:r>
              <a:rPr lang="en-US" sz="1800" dirty="0"/>
              <a:t>Financial, legal, ethical consulting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2995246" cy="3402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Hardware:</a:t>
            </a:r>
          </a:p>
          <a:p>
            <a:r>
              <a:rPr lang="en-US" sz="2400" dirty="0"/>
              <a:t>Collaborative robotic cell</a:t>
            </a:r>
          </a:p>
          <a:p>
            <a:r>
              <a:rPr lang="en-US" sz="2400" dirty="0"/>
              <a:t>Fully automatic car test-bed</a:t>
            </a:r>
          </a:p>
          <a:p>
            <a:r>
              <a:rPr lang="en-US" sz="2400" dirty="0"/>
              <a:t>Industrial robots of different payloads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446" y="1690688"/>
            <a:ext cx="2880705" cy="2160529"/>
          </a:xfrm>
          <a:prstGeom prst="rect">
            <a:avLst/>
          </a:prstGeom>
        </p:spPr>
      </p:pic>
      <p:pic>
        <p:nvPicPr>
          <p:cNvPr id="8" name="Obraz 1" descr="C:\Users\Egbert\Desktop\Terrinet\photos\Pr_fstand_Roding_155_2126x1417_300dpi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7445" y="4042511"/>
            <a:ext cx="2880705" cy="186048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838200" y="5404338"/>
            <a:ext cx="7590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Partners:</a:t>
            </a:r>
          </a:p>
        </p:txBody>
      </p:sp>
      <p:pic>
        <p:nvPicPr>
          <p:cNvPr id="10" name="Picture 4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508" y="5973762"/>
            <a:ext cx="1120182" cy="65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www.bayfor.org/media/uploads/ktml/media/Logo_BayFOR_CMYK_300dpi_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73762"/>
            <a:ext cx="2264989" cy="65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830" y="5973762"/>
            <a:ext cx="1354787" cy="655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757" y="5973762"/>
            <a:ext cx="2397230" cy="6497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4329" y="5973762"/>
            <a:ext cx="1687039" cy="655717"/>
          </a:xfrm>
          <a:prstGeom prst="rect">
            <a:avLst/>
          </a:prstGeom>
        </p:spPr>
      </p:pic>
      <p:pic>
        <p:nvPicPr>
          <p:cNvPr id="17" name="Picture 8" descr="https://www.bayfor.org/media/uploads/ktml/media/Logo_BayFOR_CMYK_300dpi_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973762"/>
            <a:ext cx="2264989" cy="65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67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978879" y="-78366"/>
            <a:ext cx="10515600" cy="1325563"/>
          </a:xfrm>
        </p:spPr>
        <p:txBody>
          <a:bodyPr/>
          <a:lstStyle/>
          <a:p>
            <a:r>
              <a:rPr lang="fr-FR" dirty="0"/>
              <a:t>Paris Saclay CC</a:t>
            </a:r>
          </a:p>
        </p:txBody>
      </p:sp>
      <p:grpSp>
        <p:nvGrpSpPr>
          <p:cNvPr id="9" name="Groupe 8"/>
          <p:cNvGrpSpPr/>
          <p:nvPr/>
        </p:nvGrpSpPr>
        <p:grpSpPr>
          <a:xfrm>
            <a:off x="449746" y="3463843"/>
            <a:ext cx="2269067" cy="2983450"/>
            <a:chOff x="1309511" y="2559394"/>
            <a:chExt cx="2269067" cy="2983450"/>
          </a:xfrm>
        </p:grpSpPr>
        <p:sp>
          <p:nvSpPr>
            <p:cNvPr id="5" name="Rectangle à coins arrondis 4"/>
            <p:cNvSpPr/>
            <p:nvPr/>
          </p:nvSpPr>
          <p:spPr>
            <a:xfrm>
              <a:off x="1309511" y="2559394"/>
              <a:ext cx="2269067" cy="29834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/>
                <a:t>Paris Saclay CC</a:t>
              </a:r>
            </a:p>
            <a:p>
              <a:pPr algn="ctr"/>
              <a:endParaRPr lang="fr-FR" sz="2800" b="1" dirty="0"/>
            </a:p>
            <a:p>
              <a:pPr algn="ctr"/>
              <a:endParaRPr lang="fr-FR" sz="2800" b="1" dirty="0"/>
            </a:p>
            <a:p>
              <a:pPr algn="ctr"/>
              <a:endParaRPr lang="fr-FR" sz="2800" b="1" dirty="0"/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172" y="3905955"/>
              <a:ext cx="956102" cy="959554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044" y="4485612"/>
              <a:ext cx="930600" cy="930600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3048826" y="2591247"/>
            <a:ext cx="8305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228600">
              <a:spcAft>
                <a:spcPts val="0"/>
              </a:spcAft>
            </a:pPr>
            <a:r>
              <a:rPr lang="en-US" sz="2800" b="1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Other services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5715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Robotics equipment for mobile manipulation, simulation, test bench,</a:t>
            </a:r>
          </a:p>
          <a:p>
            <a:pPr marL="5715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Coaching, training, organization of workshops on robotics / collaborative robotics</a:t>
            </a:r>
          </a:p>
          <a:p>
            <a:pPr marL="5715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Simulation of interactions between humans and robots in a virtual environment in real time conditions </a:t>
            </a:r>
          </a:p>
          <a:p>
            <a:pPr marL="5715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Management of experiments proof of concept, feasibility tries, demonstration in realistic settings    </a:t>
            </a:r>
            <a:r>
              <a:rPr lang="en-US" sz="1000" b="1" dirty="0">
                <a:solidFill>
                  <a:srgbClr val="1F497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10" name="Groupe 4">
            <a:extLst>
              <a:ext uri="{FF2B5EF4-FFF2-40B4-BE49-F238E27FC236}">
                <a16:creationId xmlns:a16="http://schemas.microsoft.com/office/drawing/2014/main" xmlns="" id="{7FA24144-BE3C-4449-A384-1005F0B2C175}"/>
              </a:ext>
            </a:extLst>
          </p:cNvPr>
          <p:cNvGrpSpPr/>
          <p:nvPr/>
        </p:nvGrpSpPr>
        <p:grpSpPr>
          <a:xfrm>
            <a:off x="768151" y="1364829"/>
            <a:ext cx="1933409" cy="1481888"/>
            <a:chOff x="8180831" y="3821111"/>
            <a:chExt cx="3191973" cy="2175603"/>
          </a:xfrm>
        </p:grpSpPr>
        <p:pic>
          <p:nvPicPr>
            <p:cNvPr id="11" name="Image 5">
              <a:extLst>
                <a:ext uri="{FF2B5EF4-FFF2-40B4-BE49-F238E27FC236}">
                  <a16:creationId xmlns:a16="http://schemas.microsoft.com/office/drawing/2014/main" xmlns="" id="{B7E74D14-78BA-F349-90D8-89522FBB8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0831" y="4034558"/>
              <a:ext cx="441423" cy="441423"/>
            </a:xfrm>
            <a:prstGeom prst="rect">
              <a:avLst/>
            </a:prstGeom>
          </p:spPr>
        </p:pic>
        <p:pic>
          <p:nvPicPr>
            <p:cNvPr id="12" name="Image 6">
              <a:extLst>
                <a:ext uri="{FF2B5EF4-FFF2-40B4-BE49-F238E27FC236}">
                  <a16:creationId xmlns:a16="http://schemas.microsoft.com/office/drawing/2014/main" xmlns="" id="{748F238C-75E9-F944-833A-E000B04EF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11938" y="4185884"/>
              <a:ext cx="329617" cy="113899"/>
            </a:xfrm>
            <a:prstGeom prst="rect">
              <a:avLst/>
            </a:prstGeom>
          </p:spPr>
        </p:pic>
        <p:grpSp>
          <p:nvGrpSpPr>
            <p:cNvPr id="13" name="Groupe 7">
              <a:extLst>
                <a:ext uri="{FF2B5EF4-FFF2-40B4-BE49-F238E27FC236}">
                  <a16:creationId xmlns:a16="http://schemas.microsoft.com/office/drawing/2014/main" xmlns="" id="{D2CD5E44-EEA3-F340-8147-EE23EC6ADAD7}"/>
                </a:ext>
              </a:extLst>
            </p:cNvPr>
            <p:cNvGrpSpPr/>
            <p:nvPr/>
          </p:nvGrpSpPr>
          <p:grpSpPr>
            <a:xfrm>
              <a:off x="9580354" y="5140842"/>
              <a:ext cx="562436" cy="462583"/>
              <a:chOff x="1489850" y="5168744"/>
              <a:chExt cx="591143" cy="379770"/>
            </a:xfrm>
          </p:grpSpPr>
          <p:sp>
            <p:nvSpPr>
              <p:cNvPr id="35" name="Dodécagone 29">
                <a:extLst>
                  <a:ext uri="{FF2B5EF4-FFF2-40B4-BE49-F238E27FC236}">
                    <a16:creationId xmlns:a16="http://schemas.microsoft.com/office/drawing/2014/main" xmlns="" id="{D3E99CE2-6513-674F-8CDA-8C02ABFDE2C5}"/>
                  </a:ext>
                </a:extLst>
              </p:cNvPr>
              <p:cNvSpPr/>
              <p:nvPr/>
            </p:nvSpPr>
            <p:spPr>
              <a:xfrm>
                <a:off x="1489850" y="5478823"/>
                <a:ext cx="84805" cy="69691"/>
              </a:xfrm>
              <a:prstGeom prst="dodecagon">
                <a:avLst/>
              </a:prstGeom>
              <a:ln/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Dodécagone 30">
                <a:extLst>
                  <a:ext uri="{FF2B5EF4-FFF2-40B4-BE49-F238E27FC236}">
                    <a16:creationId xmlns:a16="http://schemas.microsoft.com/office/drawing/2014/main" xmlns="" id="{0D3FDB80-862D-8B43-B2CC-E9ADC3D93375}"/>
                  </a:ext>
                </a:extLst>
              </p:cNvPr>
              <p:cNvSpPr/>
              <p:nvPr/>
            </p:nvSpPr>
            <p:spPr>
              <a:xfrm>
                <a:off x="1918698" y="5471728"/>
                <a:ext cx="84805" cy="69691"/>
              </a:xfrm>
              <a:prstGeom prst="dodecagon">
                <a:avLst/>
              </a:prstGeom>
              <a:ln/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Dodécagone 31">
                <a:extLst>
                  <a:ext uri="{FF2B5EF4-FFF2-40B4-BE49-F238E27FC236}">
                    <a16:creationId xmlns:a16="http://schemas.microsoft.com/office/drawing/2014/main" xmlns="" id="{BF13E1A4-0531-0E44-B47C-628C7532DB5E}"/>
                  </a:ext>
                </a:extLst>
              </p:cNvPr>
              <p:cNvSpPr/>
              <p:nvPr/>
            </p:nvSpPr>
            <p:spPr>
              <a:xfrm>
                <a:off x="1996188" y="5412430"/>
                <a:ext cx="84805" cy="69691"/>
              </a:xfrm>
              <a:prstGeom prst="dodecagon">
                <a:avLst/>
              </a:prstGeom>
              <a:ln/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Dodécagone 32">
                <a:extLst>
                  <a:ext uri="{FF2B5EF4-FFF2-40B4-BE49-F238E27FC236}">
                    <a16:creationId xmlns:a16="http://schemas.microsoft.com/office/drawing/2014/main" xmlns="" id="{784FC17A-D480-B047-B497-70FB969B5F70}"/>
                  </a:ext>
                </a:extLst>
              </p:cNvPr>
              <p:cNvSpPr/>
              <p:nvPr/>
            </p:nvSpPr>
            <p:spPr>
              <a:xfrm>
                <a:off x="1585060" y="5415968"/>
                <a:ext cx="84805" cy="69691"/>
              </a:xfrm>
              <a:prstGeom prst="dodecagon">
                <a:avLst/>
              </a:prstGeom>
              <a:ln/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xmlns="" id="{446A3702-CEEF-984B-AB0F-4C52DBC20004}"/>
                  </a:ext>
                </a:extLst>
              </p:cNvPr>
              <p:cNvSpPr/>
              <p:nvPr/>
            </p:nvSpPr>
            <p:spPr>
              <a:xfrm>
                <a:off x="1489850" y="5172166"/>
                <a:ext cx="570136" cy="298496"/>
              </a:xfrm>
              <a:prstGeom prst="cube">
                <a:avLst/>
              </a:prstGeom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rganigramme : Données 34">
                <a:extLst>
                  <a:ext uri="{FF2B5EF4-FFF2-40B4-BE49-F238E27FC236}">
                    <a16:creationId xmlns:a16="http://schemas.microsoft.com/office/drawing/2014/main" xmlns="" id="{1CBCD4F0-672E-084F-B304-92AF37B0E612}"/>
                  </a:ext>
                </a:extLst>
              </p:cNvPr>
              <p:cNvSpPr/>
              <p:nvPr/>
            </p:nvSpPr>
            <p:spPr>
              <a:xfrm>
                <a:off x="1509619" y="5168744"/>
                <a:ext cx="545198" cy="86013"/>
              </a:xfrm>
              <a:prstGeom prst="flowChartInputOutpu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Cube 13">
              <a:extLst>
                <a:ext uri="{FF2B5EF4-FFF2-40B4-BE49-F238E27FC236}">
                  <a16:creationId xmlns:a16="http://schemas.microsoft.com/office/drawing/2014/main" xmlns="" id="{2F9C4A06-6867-BC4E-95DE-C414756D5790}"/>
                </a:ext>
              </a:extLst>
            </p:cNvPr>
            <p:cNvSpPr/>
            <p:nvPr/>
          </p:nvSpPr>
          <p:spPr>
            <a:xfrm rot="7908535">
              <a:off x="8719314" y="4317115"/>
              <a:ext cx="1762491" cy="770484"/>
            </a:xfrm>
            <a:prstGeom prst="cube">
              <a:avLst>
                <a:gd name="adj" fmla="val 89438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èze 9">
              <a:extLst>
                <a:ext uri="{FF2B5EF4-FFF2-40B4-BE49-F238E27FC236}">
                  <a16:creationId xmlns:a16="http://schemas.microsoft.com/office/drawing/2014/main" xmlns="" id="{918B3D8F-B50D-F740-B27F-622C5F2FF9D3}"/>
                </a:ext>
              </a:extLst>
            </p:cNvPr>
            <p:cNvSpPr/>
            <p:nvPr/>
          </p:nvSpPr>
          <p:spPr>
            <a:xfrm rot="10800000">
              <a:off x="9667806" y="5018570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Résultat de recherche d'images pour &quot;tournevis&quot;">
              <a:extLst>
                <a:ext uri="{FF2B5EF4-FFF2-40B4-BE49-F238E27FC236}">
                  <a16:creationId xmlns:a16="http://schemas.microsoft.com/office/drawing/2014/main" xmlns="" id="{3899A37A-39D0-D849-A5ED-A878EE9A41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08279">
              <a:off x="9756900" y="5024254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44BE878D-F030-7645-9ACA-C2429344F3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08279">
              <a:off x="9735642" y="5013749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F2A06529-D236-AA49-B53A-CD8F4ECE39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08279">
              <a:off x="9737667" y="4971442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EC79F993-3582-2744-A2FF-84A56E9548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80125">
              <a:off x="9752585" y="5012436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FC306064-9120-1C4E-B24D-DAA1595580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90309">
              <a:off x="9772374" y="5014527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Image 15">
              <a:extLst>
                <a:ext uri="{FF2B5EF4-FFF2-40B4-BE49-F238E27FC236}">
                  <a16:creationId xmlns:a16="http://schemas.microsoft.com/office/drawing/2014/main" xmlns="" id="{5BBACED0-AB0A-2746-9034-A63CD1857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7478" y="4851665"/>
              <a:ext cx="296469" cy="684159"/>
            </a:xfrm>
            <a:prstGeom prst="rect">
              <a:avLst/>
            </a:prstGeom>
          </p:spPr>
        </p:pic>
        <p:pic>
          <p:nvPicPr>
            <p:cNvPr id="22" name="Image 16">
              <a:extLst>
                <a:ext uri="{FF2B5EF4-FFF2-40B4-BE49-F238E27FC236}">
                  <a16:creationId xmlns:a16="http://schemas.microsoft.com/office/drawing/2014/main" xmlns="" id="{E5EDA98D-53FF-2B48-9478-0C53B5B60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6897" y="4544466"/>
              <a:ext cx="431957" cy="477769"/>
            </a:xfrm>
            <a:prstGeom prst="rect">
              <a:avLst/>
            </a:prstGeom>
          </p:spPr>
        </p:pic>
        <p:sp>
          <p:nvSpPr>
            <p:cNvPr id="23" name="Flèche courbée vers la gauche 17">
              <a:extLst>
                <a:ext uri="{FF2B5EF4-FFF2-40B4-BE49-F238E27FC236}">
                  <a16:creationId xmlns:a16="http://schemas.microsoft.com/office/drawing/2014/main" xmlns="" id="{A50F3D27-BA60-8742-BC88-9127D4B1098A}"/>
                </a:ext>
              </a:extLst>
            </p:cNvPr>
            <p:cNvSpPr/>
            <p:nvPr/>
          </p:nvSpPr>
          <p:spPr>
            <a:xfrm rot="5400000">
              <a:off x="9120310" y="5259974"/>
              <a:ext cx="428368" cy="104511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24" name="Espace réservé du contenu 9">
              <a:extLst>
                <a:ext uri="{FF2B5EF4-FFF2-40B4-BE49-F238E27FC236}">
                  <a16:creationId xmlns:a16="http://schemas.microsoft.com/office/drawing/2014/main" xmlns="" id="{C6195356-4D46-EE4B-8A43-47013D2369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66"/>
            <a:stretch/>
          </p:blipFill>
          <p:spPr>
            <a:xfrm rot="21600000">
              <a:off x="10233674" y="4385809"/>
              <a:ext cx="297805" cy="633479"/>
            </a:xfrm>
            <a:prstGeom prst="rect">
              <a:avLst/>
            </a:prstGeom>
            <a:effectLst>
              <a:reflection stA="0" endPos="65000" dist="50800" dir="5400000" sy="-100000" algn="bl" rotWithShape="0"/>
            </a:effectLst>
          </p:spPr>
        </p:pic>
        <p:pic>
          <p:nvPicPr>
            <p:cNvPr id="25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761A6837-B1DB-FE43-A4BF-65E497AFB0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90309">
              <a:off x="10684636" y="4688491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rapèze 20">
              <a:extLst>
                <a:ext uri="{FF2B5EF4-FFF2-40B4-BE49-F238E27FC236}">
                  <a16:creationId xmlns:a16="http://schemas.microsoft.com/office/drawing/2014/main" xmlns="" id="{AC0B5AEE-BB3C-0844-AA09-862002A78315}"/>
                </a:ext>
              </a:extLst>
            </p:cNvPr>
            <p:cNvSpPr/>
            <p:nvPr/>
          </p:nvSpPr>
          <p:spPr>
            <a:xfrm rot="10800000">
              <a:off x="10525754" y="4681813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7AB411FC-4FB8-ED42-B7DC-9EDE490AF1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808279">
              <a:off x="10660813" y="4667178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88418F83-4141-4D40-B5CF-3C5FF643FE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401787">
              <a:off x="10594807" y="4606801"/>
              <a:ext cx="265711" cy="256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0" descr="Résultat de recherche d'images pour &quot;tournevis&quot;">
              <a:extLst>
                <a:ext uri="{FF2B5EF4-FFF2-40B4-BE49-F238E27FC236}">
                  <a16:creationId xmlns:a16="http://schemas.microsoft.com/office/drawing/2014/main" xmlns="" id="{F5B6D1D1-BDD0-6B48-B281-C399C86014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65649">
              <a:off x="10546557" y="4591292"/>
              <a:ext cx="207252" cy="19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rapèze 24">
              <a:extLst>
                <a:ext uri="{FF2B5EF4-FFF2-40B4-BE49-F238E27FC236}">
                  <a16:creationId xmlns:a16="http://schemas.microsoft.com/office/drawing/2014/main" xmlns="" id="{D3527B9D-6587-1944-B3A5-686C8C725361}"/>
                </a:ext>
              </a:extLst>
            </p:cNvPr>
            <p:cNvSpPr/>
            <p:nvPr/>
          </p:nvSpPr>
          <p:spPr>
            <a:xfrm rot="10800000">
              <a:off x="10526845" y="4830083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apèze 25">
              <a:extLst>
                <a:ext uri="{FF2B5EF4-FFF2-40B4-BE49-F238E27FC236}">
                  <a16:creationId xmlns:a16="http://schemas.microsoft.com/office/drawing/2014/main" xmlns="" id="{BEE9415B-2309-D142-B269-437B245D3767}"/>
                </a:ext>
              </a:extLst>
            </p:cNvPr>
            <p:cNvSpPr/>
            <p:nvPr/>
          </p:nvSpPr>
          <p:spPr>
            <a:xfrm rot="10800000">
              <a:off x="10534597" y="4989624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rapèze 26">
              <a:extLst>
                <a:ext uri="{FF2B5EF4-FFF2-40B4-BE49-F238E27FC236}">
                  <a16:creationId xmlns:a16="http://schemas.microsoft.com/office/drawing/2014/main" xmlns="" id="{3382E617-CCFC-444D-94A8-23AE77A2EA23}"/>
                </a:ext>
              </a:extLst>
            </p:cNvPr>
            <p:cNvSpPr/>
            <p:nvPr/>
          </p:nvSpPr>
          <p:spPr>
            <a:xfrm rot="10800000">
              <a:off x="10974234" y="4811123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rapèze 27">
              <a:extLst>
                <a:ext uri="{FF2B5EF4-FFF2-40B4-BE49-F238E27FC236}">
                  <a16:creationId xmlns:a16="http://schemas.microsoft.com/office/drawing/2014/main" xmlns="" id="{DBC0BCE5-DEC1-8D47-A0C1-3DA9FB60F76A}"/>
                </a:ext>
              </a:extLst>
            </p:cNvPr>
            <p:cNvSpPr/>
            <p:nvPr/>
          </p:nvSpPr>
          <p:spPr>
            <a:xfrm rot="10800000">
              <a:off x="10981986" y="4970664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rapèze 28">
              <a:extLst>
                <a:ext uri="{FF2B5EF4-FFF2-40B4-BE49-F238E27FC236}">
                  <a16:creationId xmlns:a16="http://schemas.microsoft.com/office/drawing/2014/main" xmlns="" id="{C5505AFC-C915-0145-A9DB-75095DA83A10}"/>
                </a:ext>
              </a:extLst>
            </p:cNvPr>
            <p:cNvSpPr/>
            <p:nvPr/>
          </p:nvSpPr>
          <p:spPr>
            <a:xfrm rot="10800000">
              <a:off x="10974233" y="4657349"/>
              <a:ext cx="390818" cy="150703"/>
            </a:xfrm>
            <a:prstGeom prst="trapezoid">
              <a:avLst>
                <a:gd name="adj" fmla="val 3130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5DBFA9-7671-DB4A-9ED5-7AA9CFAA3647}"/>
              </a:ext>
            </a:extLst>
          </p:cNvPr>
          <p:cNvSpPr/>
          <p:nvPr/>
        </p:nvSpPr>
        <p:spPr>
          <a:xfrm>
            <a:off x="3274340" y="1081794"/>
            <a:ext cx="591758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F497D"/>
                </a:solidFill>
                <a:latin typeface="Calibri" panose="020F0502020204030204" pitchFamily="34" charset="0"/>
              </a:rPr>
              <a:t>Technical services</a:t>
            </a:r>
          </a:p>
          <a:p>
            <a:r>
              <a:rPr lang="en-US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Situation awareness component</a:t>
            </a:r>
          </a:p>
          <a:p>
            <a:r>
              <a:rPr lang="fr-FR" sz="2400" b="1" dirty="0" err="1">
                <a:solidFill>
                  <a:srgbClr val="1F497D"/>
                </a:solidFill>
                <a:latin typeface="Calibri" panose="020F0502020204030204" pitchFamily="34" charset="0"/>
              </a:rPr>
              <a:t>Programming</a:t>
            </a:r>
            <a:r>
              <a:rPr lang="fr-FR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-by-</a:t>
            </a:r>
            <a:r>
              <a:rPr lang="fr-FR" sz="2400" b="1" dirty="0" err="1">
                <a:solidFill>
                  <a:srgbClr val="1F497D"/>
                </a:solidFill>
                <a:latin typeface="Calibri" panose="020F0502020204030204" pitchFamily="34" charset="0"/>
              </a:rPr>
              <a:t>demonstration</a:t>
            </a:r>
            <a:r>
              <a:rPr lang="fr-FR" sz="2400" b="1" dirty="0">
                <a:solidFill>
                  <a:srgbClr val="1F497D"/>
                </a:solidFill>
                <a:latin typeface="Calibri" panose="020F0502020204030204" pitchFamily="34" charset="0"/>
              </a:rPr>
              <a:t> component</a:t>
            </a:r>
          </a:p>
          <a:p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1" name="Groupe 8">
            <a:extLst>
              <a:ext uri="{FF2B5EF4-FFF2-40B4-BE49-F238E27FC236}">
                <a16:creationId xmlns:a16="http://schemas.microsoft.com/office/drawing/2014/main" xmlns="" id="{2BA39131-F51F-974E-B33F-D701E11684D2}"/>
              </a:ext>
            </a:extLst>
          </p:cNvPr>
          <p:cNvGrpSpPr/>
          <p:nvPr/>
        </p:nvGrpSpPr>
        <p:grpSpPr>
          <a:xfrm>
            <a:off x="8872198" y="534196"/>
            <a:ext cx="2720579" cy="1710123"/>
            <a:chOff x="2059755" y="299861"/>
            <a:chExt cx="10224713" cy="6558139"/>
          </a:xfrm>
        </p:grpSpPr>
        <p:pic>
          <p:nvPicPr>
            <p:cNvPr id="42" name="Image 1">
              <a:extLst>
                <a:ext uri="{FF2B5EF4-FFF2-40B4-BE49-F238E27FC236}">
                  <a16:creationId xmlns:a16="http://schemas.microsoft.com/office/drawing/2014/main" xmlns="" id="{5873C868-704B-D646-9E71-D1BFD916E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151" y="299861"/>
              <a:ext cx="7860317" cy="6501587"/>
            </a:xfrm>
            <a:prstGeom prst="rect">
              <a:avLst/>
            </a:prstGeom>
          </p:spPr>
        </p:pic>
        <p:pic>
          <p:nvPicPr>
            <p:cNvPr id="43" name="Image 3">
              <a:extLst>
                <a:ext uri="{FF2B5EF4-FFF2-40B4-BE49-F238E27FC236}">
                  <a16:creationId xmlns:a16="http://schemas.microsoft.com/office/drawing/2014/main" xmlns="" id="{3E36D443-48C2-0741-AB3C-5273B071F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95968">
              <a:off x="4107735" y="3263109"/>
              <a:ext cx="1822083" cy="1822083"/>
            </a:xfrm>
            <a:prstGeom prst="rect">
              <a:avLst/>
            </a:prstGeom>
          </p:spPr>
        </p:pic>
        <p:pic>
          <p:nvPicPr>
            <p:cNvPr id="44" name="Image 6">
              <a:extLst>
                <a:ext uri="{FF2B5EF4-FFF2-40B4-BE49-F238E27FC236}">
                  <a16:creationId xmlns:a16="http://schemas.microsoft.com/office/drawing/2014/main" xmlns="" id="{79DFD432-9DD1-D340-8A45-F1C71254F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0074" y="3974123"/>
              <a:ext cx="2886219" cy="2883877"/>
            </a:xfrm>
            <a:prstGeom prst="rect">
              <a:avLst/>
            </a:prstGeom>
          </p:spPr>
        </p:pic>
        <p:pic>
          <p:nvPicPr>
            <p:cNvPr id="45" name="Image 4">
              <a:extLst>
                <a:ext uri="{FF2B5EF4-FFF2-40B4-BE49-F238E27FC236}">
                  <a16:creationId xmlns:a16="http://schemas.microsoft.com/office/drawing/2014/main" xmlns="" id="{58DB0DE5-CEA9-8A45-9B36-A990109A8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9755" y="2120089"/>
              <a:ext cx="3613429" cy="4622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1001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TNO Competence Center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562870"/>
            <a:ext cx="5181600" cy="3841468"/>
          </a:xfrm>
        </p:spPr>
        <p:txBody>
          <a:bodyPr/>
          <a:lstStyle/>
          <a:p>
            <a:r>
              <a:rPr lang="en-US" sz="1800" dirty="0"/>
              <a:t>Evaluation of new technologies: Experimenting, proof of concept and testing</a:t>
            </a:r>
          </a:p>
          <a:p>
            <a:r>
              <a:rPr lang="en-US" sz="1800" dirty="0"/>
              <a:t>Demonstration and experience on augmented reality, assembly stations and robotics</a:t>
            </a:r>
          </a:p>
          <a:p>
            <a:r>
              <a:rPr lang="en-US" sz="1800" dirty="0"/>
              <a:t>Support in pre-design: technical, human factors (physical &amp; mental load), task allocation, safety issues</a:t>
            </a:r>
          </a:p>
          <a:p>
            <a:r>
              <a:rPr lang="en-US" sz="1800" dirty="0"/>
              <a:t>Assistance to technology transfer</a:t>
            </a:r>
          </a:p>
          <a:p>
            <a:r>
              <a:rPr lang="en-US" sz="1800" dirty="0"/>
              <a:t>Aid in networking and finding technology suppliers</a:t>
            </a:r>
          </a:p>
          <a:p>
            <a:r>
              <a:rPr lang="en-US" sz="1800" dirty="0"/>
              <a:t>Knowledge exchange in workshops</a:t>
            </a:r>
          </a:p>
          <a:p>
            <a:r>
              <a:rPr lang="en-US" sz="1800" dirty="0"/>
              <a:t>Collaborations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30160" y="1499806"/>
            <a:ext cx="2995246" cy="3402867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Hardware:</a:t>
            </a:r>
          </a:p>
          <a:p>
            <a:r>
              <a:rPr lang="en-US" sz="1800" dirty="0"/>
              <a:t>Augmented reality work cell</a:t>
            </a:r>
          </a:p>
          <a:p>
            <a:r>
              <a:rPr lang="en-US" sz="1800" dirty="0"/>
              <a:t>Industrial Robots</a:t>
            </a:r>
          </a:p>
          <a:p>
            <a:r>
              <a:rPr lang="en-US" sz="1800" dirty="0"/>
              <a:t>Prototyping facilities</a:t>
            </a:r>
          </a:p>
          <a:p>
            <a:r>
              <a:rPr lang="en-US" sz="1800" dirty="0"/>
              <a:t>Industrial inspection</a:t>
            </a:r>
          </a:p>
          <a:p>
            <a:endParaRPr lang="en-US" sz="18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D4C5A061-ADF0-476F-99B9-9BF4306068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592" y="1740438"/>
            <a:ext cx="3240000" cy="1880471"/>
          </a:xfrm>
          <a:prstGeom prst="rect">
            <a:avLst/>
          </a:prstGeom>
        </p:spPr>
      </p:pic>
      <p:pic>
        <p:nvPicPr>
          <p:cNvPr id="20" name="Imagen 1">
            <a:extLst>
              <a:ext uri="{FF2B5EF4-FFF2-40B4-BE49-F238E27FC236}">
                <a16:creationId xmlns:a16="http://schemas.microsoft.com/office/drawing/2014/main" xmlns="" id="{8B307E94-1485-41B2-8FB0-068DD3F621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1" b="20494"/>
          <a:stretch/>
        </p:blipFill>
        <p:spPr>
          <a:xfrm>
            <a:off x="2035779" y="5835225"/>
            <a:ext cx="1061356" cy="9388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753D901-425C-4224-85B8-0B18C3176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4032" y="5975818"/>
            <a:ext cx="1315306" cy="65765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94157D5-2641-4D05-8249-3478990188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706" y="5852656"/>
            <a:ext cx="1506627" cy="90397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5CEE6E-6B51-402A-8C1A-AB4C8D57B5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6235" y="6010081"/>
            <a:ext cx="1386574" cy="5891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3D40EAA-2092-40EF-B176-F995ED182A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53229" y="5965533"/>
            <a:ext cx="1205727" cy="678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DC10F4-912F-44C2-8426-61991256E31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r="4352" b="649"/>
          <a:stretch/>
        </p:blipFill>
        <p:spPr>
          <a:xfrm rot="5400000">
            <a:off x="8661334" y="3823188"/>
            <a:ext cx="1972005" cy="16094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7AD6AFF-EDE1-4186-86C6-197722F17E4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"/>
          <a:stretch/>
        </p:blipFill>
        <p:spPr>
          <a:xfrm>
            <a:off x="10473102" y="3641929"/>
            <a:ext cx="1609490" cy="19720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0420314-98CC-4616-9132-E7E8EF11A01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3" y="5853777"/>
            <a:ext cx="908699" cy="90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6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1E270C-7AB3-2042-9615-B88C1F1DA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B1B4C7A7-262B-304A-9EE9-B549816F1CC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55814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en-US" dirty="0"/>
              <a:t>Join us …</a:t>
            </a:r>
            <a:endParaRPr lang="el-GR" dirty="0"/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u="sng" dirty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www.horse-project.eu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endParaRPr lang="en-US" sz="100" dirty="0"/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dirty="0"/>
              <a:t>@</a:t>
            </a:r>
            <a:r>
              <a:rPr lang="en-US" i="1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H2020_HORSE</a:t>
            </a:r>
            <a:endParaRPr lang="en-US" i="1" dirty="0">
              <a:solidFill>
                <a:srgbClr val="01CA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i="1" dirty="0">
                <a:solidFill>
                  <a:srgbClr val="01CA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 project </a:t>
            </a:r>
            <a:r>
              <a:rPr lang="en-US" dirty="0"/>
              <a:t>Group </a:t>
            </a:r>
            <a:endParaRPr lang="el-GR" dirty="0"/>
          </a:p>
        </p:txBody>
      </p:sp>
      <p:pic>
        <p:nvPicPr>
          <p:cNvPr id="31747" name="Picture 10" descr="http://www.hotelconferencecompany.com/images/twitt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3322638"/>
            <a:ext cx="6826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2" descr="http://www.codethislab.com/images/icon-w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1812925"/>
            <a:ext cx="6873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6" descr="http://www.adonisproducts.com/images/social_linkedi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813" y="4829175"/>
            <a:ext cx="687387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0CB47E7-3A7C-F44B-8404-6B4A4B344B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982" y="1497450"/>
            <a:ext cx="6194132" cy="343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373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314</Words>
  <Application>Microsoft Office PowerPoint</Application>
  <PresentationFormat>Widescreen</PresentationFormat>
  <Paragraphs>107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Symbol</vt:lpstr>
      <vt:lpstr>Times New Roman</vt:lpstr>
      <vt:lpstr>Office Theme</vt:lpstr>
      <vt:lpstr>Smart Integrated Robotics System for SMEs controlled by IoTs based on Dynamic Manufacturing Processes</vt:lpstr>
      <vt:lpstr>PowerPoint Presentation</vt:lpstr>
      <vt:lpstr>TUM Competence Center</vt:lpstr>
      <vt:lpstr>Paris Saclay CC</vt:lpstr>
      <vt:lpstr>TNO Competence Center</vt:lpstr>
      <vt:lpstr>PowerPoint Presentation</vt:lpstr>
      <vt:lpstr>Join us 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geoboult</dc:creator>
  <cp:lastModifiedBy>Panagiotis Bouklis</cp:lastModifiedBy>
  <cp:revision>74</cp:revision>
  <dcterms:created xsi:type="dcterms:W3CDTF">2015-10-08T05:29:53Z</dcterms:created>
  <dcterms:modified xsi:type="dcterms:W3CDTF">2018-03-12T12:55:22Z</dcterms:modified>
</cp:coreProperties>
</file>