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2" r:id="rId2"/>
    <p:sldId id="277" r:id="rId3"/>
    <p:sldId id="287" r:id="rId4"/>
    <p:sldId id="288" r:id="rId5"/>
    <p:sldId id="289" r:id="rId6"/>
    <p:sldId id="290" r:id="rId7"/>
    <p:sldId id="285" r:id="rId8"/>
    <p:sldId id="283" r:id="rId9"/>
    <p:sldId id="281" r:id="rId1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08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286B9-4E81-4139-A9EB-A0B4AB2DDB63}" type="datetimeFigureOut">
              <a:rPr lang="en-GB" smtClean="0"/>
              <a:t>12/03/2018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00C7C-BA05-42D1-944A-2DE47956B8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860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89C5F-5D12-1749-B4BB-CE0AF9D1F666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4384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89C5F-5D12-1749-B4BB-CE0AF9D1F666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3616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89C5F-5D12-1749-B4BB-CE0AF9D1F666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5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742EBA7-8005-4A80-915C-25C8ADDC8F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5691" y="364766"/>
            <a:ext cx="9144000" cy="1228700"/>
          </a:xfrm>
        </p:spPr>
        <p:txBody>
          <a:bodyPr anchor="b">
            <a:normAutofit/>
          </a:bodyPr>
          <a:lstStyle>
            <a:lvl1pPr algn="l">
              <a:defRPr sz="3200" b="1"/>
            </a:lvl1pPr>
          </a:lstStyle>
          <a:p>
            <a:r>
              <a:rPr lang="es-ES" dirty="0"/>
              <a:t>Haga clic para modificar el estilo de título del patrón</a:t>
            </a:r>
            <a:endParaRPr lang="en-GB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E1A5AA8-B675-4506-80C0-038BB56C3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FF9799-AD1E-40E3-B183-78FB03BA4517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Imagen 8" descr="RALLA I4MS.jpg">
            <a:extLst>
              <a:ext uri="{FF2B5EF4-FFF2-40B4-BE49-F238E27FC236}">
                <a16:creationId xmlns:a16="http://schemas.microsoft.com/office/drawing/2014/main" xmlns="" id="{86150BEA-3188-4294-A913-4C602E863D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" y="6628803"/>
            <a:ext cx="12192000" cy="25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37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25B94EF-867B-4FDC-9DB7-1ADD4BB2B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56176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GB" dirty="0"/>
          </a:p>
        </p:txBody>
      </p:sp>
      <p:pic>
        <p:nvPicPr>
          <p:cNvPr id="8" name="Imagen 7" descr="RALLA I4MS.jpg">
            <a:extLst>
              <a:ext uri="{FF2B5EF4-FFF2-40B4-BE49-F238E27FC236}">
                <a16:creationId xmlns:a16="http://schemas.microsoft.com/office/drawing/2014/main" xmlns="" id="{0DADE88E-C807-4E86-BF41-1742B4B16A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" y="6628803"/>
            <a:ext cx="12192000" cy="250235"/>
          </a:xfrm>
          <a:prstGeom prst="rect">
            <a:avLst/>
          </a:prstGeom>
        </p:spPr>
      </p:pic>
      <p:sp>
        <p:nvSpPr>
          <p:cNvPr id="9" name="Marcador de número de diapositiva 19">
            <a:extLst>
              <a:ext uri="{FF2B5EF4-FFF2-40B4-BE49-F238E27FC236}">
                <a16:creationId xmlns:a16="http://schemas.microsoft.com/office/drawing/2014/main" xmlns="" id="{03663D4D-0D51-4487-A4D5-F0288748CFB9}"/>
              </a:ext>
            </a:extLst>
          </p:cNvPr>
          <p:cNvSpPr txBox="1">
            <a:spLocks/>
          </p:cNvSpPr>
          <p:nvPr userDrawn="1"/>
        </p:nvSpPr>
        <p:spPr>
          <a:xfrm>
            <a:off x="8737600" y="626168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3A4DDE-7203-0C41-8C14-3D3464699C78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40115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7823F5A-B78F-46C1-9696-8A04CB8EC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56176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n-GB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3F55BB86-C643-4C66-8203-E8F6B5A25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pic>
        <p:nvPicPr>
          <p:cNvPr id="9" name="Imagen 8" descr="RALLA I4MS.jpg">
            <a:extLst>
              <a:ext uri="{FF2B5EF4-FFF2-40B4-BE49-F238E27FC236}">
                <a16:creationId xmlns:a16="http://schemas.microsoft.com/office/drawing/2014/main" xmlns="" id="{945229FA-FDFA-4B95-993D-21FC5548D3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" y="6628803"/>
            <a:ext cx="12192000" cy="250235"/>
          </a:xfrm>
          <a:prstGeom prst="rect">
            <a:avLst/>
          </a:prstGeom>
        </p:spPr>
      </p:pic>
      <p:sp>
        <p:nvSpPr>
          <p:cNvPr id="10" name="Marcador de número de diapositiva 19">
            <a:extLst>
              <a:ext uri="{FF2B5EF4-FFF2-40B4-BE49-F238E27FC236}">
                <a16:creationId xmlns:a16="http://schemas.microsoft.com/office/drawing/2014/main" xmlns="" id="{F5E8935A-981E-4565-87F6-CA481BFDDE7F}"/>
              </a:ext>
            </a:extLst>
          </p:cNvPr>
          <p:cNvSpPr txBox="1">
            <a:spLocks/>
          </p:cNvSpPr>
          <p:nvPr userDrawn="1"/>
        </p:nvSpPr>
        <p:spPr>
          <a:xfrm>
            <a:off x="8737600" y="626168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3A4DDE-7203-0C41-8C14-3D3464699C78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99637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20FE18FB-0C8E-46D6-B611-C2E727470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GB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A4F836D-6AD3-497B-96E0-53022854F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Editar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GB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D65C34F-3FD5-4E44-BEFA-4E8F336BC2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F9799-AD1E-40E3-B183-78FB03BA4517}" type="slidenum">
              <a:rPr lang="en-GB" smtClean="0"/>
              <a:t>‹#›</a:t>
            </a:fld>
            <a:endParaRPr lang="en-GB"/>
          </a:p>
        </p:txBody>
      </p:sp>
      <p:pic>
        <p:nvPicPr>
          <p:cNvPr id="13" name="Imagen 12" descr="RALLA I4MS.jpg">
            <a:extLst>
              <a:ext uri="{FF2B5EF4-FFF2-40B4-BE49-F238E27FC236}">
                <a16:creationId xmlns:a16="http://schemas.microsoft.com/office/drawing/2014/main" xmlns="" id="{4D1348C6-C102-40E5-AC6F-B4B442FA9BA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" y="6628803"/>
            <a:ext cx="12192000" cy="250235"/>
          </a:xfrm>
          <a:prstGeom prst="rect">
            <a:avLst/>
          </a:prstGeom>
        </p:spPr>
      </p:pic>
      <p:pic>
        <p:nvPicPr>
          <p:cNvPr id="8" name="Imagen 7" descr="LOGO PPT I4MS.jpg">
            <a:extLst>
              <a:ext uri="{FF2B5EF4-FFF2-40B4-BE49-F238E27FC236}">
                <a16:creationId xmlns:a16="http://schemas.microsoft.com/office/drawing/2014/main" xmlns="" id="{57264D2C-9A21-408A-8473-05834AA0C2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33" b="2233"/>
          <a:stretch/>
        </p:blipFill>
        <p:spPr>
          <a:xfrm>
            <a:off x="9408639" y="-11673"/>
            <a:ext cx="2506797" cy="122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84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ORTAD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7837903" y="497140"/>
            <a:ext cx="4354097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867" dirty="0">
                <a:solidFill>
                  <a:schemeClr val="bg1"/>
                </a:solidFill>
                <a:latin typeface="Arial"/>
                <a:cs typeface="Arial"/>
              </a:rPr>
              <a:t>EUROPEAN ROBOTICS FORUM</a:t>
            </a:r>
          </a:p>
          <a:p>
            <a:r>
              <a:rPr lang="es-ES" sz="1867" dirty="0" err="1">
                <a:solidFill>
                  <a:schemeClr val="bg1"/>
                </a:solidFill>
                <a:latin typeface="Arial"/>
                <a:cs typeface="Arial"/>
              </a:rPr>
              <a:t>Tampere</a:t>
            </a:r>
            <a:r>
              <a:rPr lang="es-ES" sz="1867" dirty="0">
                <a:solidFill>
                  <a:schemeClr val="bg1"/>
                </a:solidFill>
                <a:latin typeface="Arial"/>
                <a:cs typeface="Arial"/>
              </a:rPr>
              <a:t>, </a:t>
            </a:r>
            <a:r>
              <a:rPr lang="es-ES" sz="1867" dirty="0" err="1">
                <a:solidFill>
                  <a:schemeClr val="bg1"/>
                </a:solidFill>
                <a:latin typeface="Arial"/>
                <a:cs typeface="Arial"/>
              </a:rPr>
              <a:t>March</a:t>
            </a:r>
            <a:r>
              <a:rPr lang="es-ES" sz="1867" dirty="0">
                <a:solidFill>
                  <a:schemeClr val="bg1"/>
                </a:solidFill>
                <a:latin typeface="Arial"/>
                <a:cs typeface="Arial"/>
              </a:rPr>
              <a:t> 14th, 2018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1532586" y="1320304"/>
            <a:ext cx="3172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tx2">
                    <a:lumMod val="75000"/>
                  </a:schemeClr>
                </a:solidFill>
              </a:rPr>
              <a:t>CASCADE FUNDING</a:t>
            </a:r>
          </a:p>
          <a:p>
            <a:pPr algn="ctr"/>
            <a:r>
              <a:rPr lang="en-GB" sz="2400" b="1" dirty="0">
                <a:solidFill>
                  <a:schemeClr val="tx2">
                    <a:lumMod val="75000"/>
                  </a:schemeClr>
                </a:solidFill>
              </a:rPr>
              <a:t>WORKSHOP</a:t>
            </a:r>
          </a:p>
        </p:txBody>
      </p:sp>
      <p:sp>
        <p:nvSpPr>
          <p:cNvPr id="4" name="Rectángulo 3"/>
          <p:cNvSpPr/>
          <p:nvPr/>
        </p:nvSpPr>
        <p:spPr>
          <a:xfrm>
            <a:off x="220637" y="5486400"/>
            <a:ext cx="1764405" cy="12363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" name="Picture 4" descr="Resultado de imagen de european robotics week 20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43" y="5525037"/>
            <a:ext cx="1606552" cy="115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/>
          <p:cNvSpPr txBox="1"/>
          <p:nvPr/>
        </p:nvSpPr>
        <p:spPr>
          <a:xfrm>
            <a:off x="737419" y="3419063"/>
            <a:ext cx="648929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dirty="0"/>
              <a:t>HORSE Project</a:t>
            </a:r>
          </a:p>
          <a:p>
            <a:endParaRPr lang="es-ES" dirty="0"/>
          </a:p>
          <a:p>
            <a:pPr algn="r"/>
            <a:r>
              <a:rPr lang="es-ES" dirty="0"/>
              <a:t>PANAGIOTIS BOUKLIS</a:t>
            </a:r>
          </a:p>
          <a:p>
            <a:pPr algn="r"/>
            <a:r>
              <a:rPr lang="es-ES" dirty="0"/>
              <a:t>EUROPEAN DYNAMICS S.A. </a:t>
            </a: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5"/>
          <a:srcRect l="4501" t="22099" r="9969" b="23044"/>
          <a:stretch>
            <a:fillRect/>
          </a:stretch>
        </p:blipFill>
        <p:spPr bwMode="auto">
          <a:xfrm>
            <a:off x="737420" y="3901481"/>
            <a:ext cx="2870754" cy="60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9994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 PPT I4M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376" y="1"/>
            <a:ext cx="2477733" cy="1228700"/>
          </a:xfrm>
          <a:prstGeom prst="rect">
            <a:avLst/>
          </a:prstGeom>
        </p:spPr>
      </p:pic>
      <p:pic>
        <p:nvPicPr>
          <p:cNvPr id="6" name="Imagen 5" descr="RALLA I4M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" y="6628803"/>
            <a:ext cx="12192000" cy="250235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619183" y="748985"/>
            <a:ext cx="9553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HORSE OBJECTIVES</a:t>
            </a: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8737600" y="6272202"/>
            <a:ext cx="2844800" cy="365125"/>
          </a:xfrm>
        </p:spPr>
        <p:txBody>
          <a:bodyPr/>
          <a:lstStyle/>
          <a:p>
            <a:fld id="{4E3A4DDE-7203-0C41-8C14-3D3464699C78}" type="slidenum">
              <a:rPr lang="es-ES" smtClean="0"/>
              <a:t>2</a:t>
            </a:fld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619183" y="219963"/>
            <a:ext cx="9553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7F7F7F"/>
                </a:solidFill>
              </a:rPr>
              <a:t>CASCADE FUNDING WORKSHOP - EUROPEAN ROBOTICS FORUM</a:t>
            </a:r>
          </a:p>
        </p:txBody>
      </p:sp>
      <p:pic>
        <p:nvPicPr>
          <p:cNvPr id="12" name="Imagen 11" descr="LOGO PPT I4MS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33" b="2233"/>
          <a:stretch/>
        </p:blipFill>
        <p:spPr>
          <a:xfrm>
            <a:off x="9408639" y="-11673"/>
            <a:ext cx="2506797" cy="1222662"/>
          </a:xfrm>
          <a:prstGeom prst="rect">
            <a:avLst/>
          </a:prstGeom>
        </p:spPr>
      </p:pic>
      <p:pic>
        <p:nvPicPr>
          <p:cNvPr id="13" name="Picture 4" descr="Resultado de imagen de european robotics week 20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087" y="-11673"/>
            <a:ext cx="1606552" cy="115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838200" y="2548322"/>
            <a:ext cx="10515600" cy="1720850"/>
            <a:chOff x="838200" y="3028261"/>
            <a:chExt cx="10515600" cy="1721216"/>
          </a:xfrm>
        </p:grpSpPr>
        <p:sp>
          <p:nvSpPr>
            <p:cNvPr id="14" name="Content Placeholder 2"/>
            <p:cNvSpPr txBox="1">
              <a:spLocks/>
            </p:cNvSpPr>
            <p:nvPr/>
          </p:nvSpPr>
          <p:spPr bwMode="auto">
            <a:xfrm>
              <a:off x="838200" y="3028261"/>
              <a:ext cx="10515600" cy="15300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2800" dirty="0">
                  <a:latin typeface="Century Gothic" pitchFamily="34" charset="0"/>
                </a:rPr>
                <a:t>involving collaboration of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3200" b="1" dirty="0">
                  <a:solidFill>
                    <a:srgbClr val="008080"/>
                  </a:solidFill>
                  <a:latin typeface="Century Gothic" pitchFamily="34" charset="0"/>
                </a:rPr>
                <a:t>humans, robots, AGV’s and machinery</a:t>
              </a:r>
              <a:r>
                <a:rPr lang="en-GB" sz="3200" dirty="0">
                  <a:solidFill>
                    <a:srgbClr val="008080"/>
                  </a:solidFill>
                  <a:latin typeface="Century Gothic" pitchFamily="34" charset="0"/>
                </a:rPr>
                <a:t>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2800" dirty="0">
                  <a:latin typeface="Century Gothic" pitchFamily="34" charset="0"/>
                </a:rPr>
                <a:t>to realize industrial tasks in an efficient manner.</a:t>
              </a:r>
            </a:p>
            <a:p>
              <a:pPr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endParaRPr lang="en-US" sz="2800" dirty="0">
                <a:latin typeface="Century Gothic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06691" y="3302927"/>
              <a:ext cx="813178" cy="1446550"/>
            </a:xfrm>
            <a:prstGeom prst="rect">
              <a:avLst/>
            </a:prstGeom>
            <a:noFill/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8800" dirty="0">
                  <a:solidFill>
                    <a:srgbClr val="008080"/>
                  </a:solidFill>
                  <a:effectLst>
                    <a:glow rad="228600">
                      <a:srgbClr val="01CED3">
                        <a:alpha val="40000"/>
                      </a:srgb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838200" y="4251619"/>
            <a:ext cx="10515600" cy="1828800"/>
            <a:chOff x="838200" y="4109383"/>
            <a:chExt cx="10515600" cy="1828799"/>
          </a:xfrm>
        </p:grpSpPr>
        <p:sp>
          <p:nvSpPr>
            <p:cNvPr id="17" name="Content Placeholder 2"/>
            <p:cNvSpPr txBox="1">
              <a:spLocks/>
            </p:cNvSpPr>
            <p:nvPr/>
          </p:nvSpPr>
          <p:spPr bwMode="auto">
            <a:xfrm>
              <a:off x="838200" y="4109383"/>
              <a:ext cx="10515600" cy="1828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68263"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2800" dirty="0">
                  <a:latin typeface="Century Gothic" pitchFamily="34" charset="0"/>
                </a:rPr>
                <a:t>Robotics assistance will improve :</a:t>
              </a:r>
            </a:p>
            <a:p>
              <a:pPr marL="685800" lvl="1" indent="-228600" algn="ctr">
                <a:lnSpc>
                  <a:spcPct val="90000"/>
                </a:lnSpc>
                <a:spcBef>
                  <a:spcPts val="500"/>
                </a:spcBef>
                <a:buClr>
                  <a:srgbClr val="01CED3"/>
                </a:buClr>
                <a:buFont typeface="Arial" charset="0"/>
                <a:buChar char="•"/>
              </a:pPr>
              <a:r>
                <a:rPr lang="en-GB" sz="2800" b="1" dirty="0">
                  <a:solidFill>
                    <a:srgbClr val="008080"/>
                  </a:solidFill>
                  <a:latin typeface="Century Gothic" pitchFamily="34" charset="0"/>
                </a:rPr>
                <a:t>operators conditions of work,</a:t>
              </a:r>
            </a:p>
            <a:p>
              <a:pPr marL="685800" lvl="1" indent="-228600" algn="ctr">
                <a:lnSpc>
                  <a:spcPct val="90000"/>
                </a:lnSpc>
                <a:spcBef>
                  <a:spcPts val="500"/>
                </a:spcBef>
                <a:buClr>
                  <a:srgbClr val="01CED3"/>
                </a:buClr>
                <a:buFont typeface="Arial" charset="0"/>
                <a:buChar char="•"/>
              </a:pPr>
              <a:r>
                <a:rPr lang="en-GB" sz="2800" b="1" dirty="0">
                  <a:solidFill>
                    <a:srgbClr val="008080"/>
                  </a:solidFill>
                  <a:latin typeface="Century Gothic" pitchFamily="34" charset="0"/>
                </a:rPr>
                <a:t>worker’s safety </a:t>
              </a:r>
            </a:p>
            <a:p>
              <a:pPr marL="685800" lvl="1" indent="-228600" algn="ctr">
                <a:lnSpc>
                  <a:spcPct val="90000"/>
                </a:lnSpc>
                <a:spcBef>
                  <a:spcPts val="500"/>
                </a:spcBef>
                <a:buClr>
                  <a:srgbClr val="01CED3"/>
                </a:buClr>
                <a:buFont typeface="Arial" charset="0"/>
                <a:buChar char="•"/>
              </a:pPr>
              <a:r>
                <a:rPr lang="en-GB" sz="2800" b="1" dirty="0">
                  <a:solidFill>
                    <a:srgbClr val="008080"/>
                  </a:solidFill>
                  <a:latin typeface="Century Gothic" pitchFamily="34" charset="0"/>
                </a:rPr>
                <a:t>quality and production effectiveness</a:t>
              </a:r>
              <a:endParaRPr lang="en-US" sz="2800" b="1" dirty="0">
                <a:solidFill>
                  <a:srgbClr val="008080"/>
                </a:solidFill>
                <a:latin typeface="Century Gothic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06691" y="4292453"/>
              <a:ext cx="813178" cy="1446550"/>
            </a:xfrm>
            <a:prstGeom prst="rect">
              <a:avLst/>
            </a:prstGeom>
            <a:noFill/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8800" dirty="0">
                  <a:solidFill>
                    <a:srgbClr val="008080"/>
                  </a:solidFill>
                  <a:effectLst>
                    <a:glow rad="228600">
                      <a:srgbClr val="01CED3">
                        <a:alpha val="40000"/>
                      </a:srgb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838200" y="1296015"/>
            <a:ext cx="10515600" cy="1446212"/>
            <a:chOff x="838200" y="2728159"/>
            <a:chExt cx="10515600" cy="2043643"/>
          </a:xfrm>
        </p:grpSpPr>
        <p:sp>
          <p:nvSpPr>
            <p:cNvPr id="20" name="Content Placeholder 2"/>
            <p:cNvSpPr txBox="1">
              <a:spLocks/>
            </p:cNvSpPr>
            <p:nvPr/>
          </p:nvSpPr>
          <p:spPr bwMode="auto">
            <a:xfrm>
              <a:off x="838200" y="2967704"/>
              <a:ext cx="10515600" cy="15300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2800" dirty="0">
                  <a:latin typeface="Century Gothic" pitchFamily="34" charset="0"/>
                </a:rPr>
                <a:t>HORSE project aims to build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r>
                <a:rPr lang="en-GB" sz="2800" b="1" dirty="0">
                  <a:solidFill>
                    <a:srgbClr val="008080"/>
                  </a:solidFill>
                  <a:latin typeface="Century Gothic" pitchFamily="34" charset="0"/>
                </a:rPr>
                <a:t>a new flexible model of smart factory</a:t>
              </a:r>
              <a:r>
                <a:rPr lang="en-GB" sz="2800" dirty="0">
                  <a:solidFill>
                    <a:srgbClr val="008080"/>
                  </a:solidFill>
                  <a:latin typeface="Century Gothic" pitchFamily="34" charset="0"/>
                </a:rPr>
                <a:t>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endParaRPr lang="en-GB" sz="2800" dirty="0">
                <a:latin typeface="Century Gothic" pitchFamily="34" charset="0"/>
              </a:endParaRPr>
            </a:p>
            <a:p>
              <a:pPr>
                <a:lnSpc>
                  <a:spcPct val="90000"/>
                </a:lnSpc>
                <a:spcBef>
                  <a:spcPts val="1000"/>
                </a:spcBef>
                <a:buClr>
                  <a:srgbClr val="01CED3"/>
                </a:buClr>
                <a:buFont typeface="Arial" charset="0"/>
                <a:buNone/>
              </a:pPr>
              <a:endParaRPr lang="en-US" sz="2800" dirty="0">
                <a:latin typeface="Century Gothic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97735" y="2728159"/>
              <a:ext cx="813178" cy="2043643"/>
            </a:xfrm>
            <a:prstGeom prst="rect">
              <a:avLst/>
            </a:prstGeom>
            <a:noFill/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8800" dirty="0">
                  <a:solidFill>
                    <a:srgbClr val="008080"/>
                  </a:solidFill>
                  <a:effectLst>
                    <a:glow rad="228600">
                      <a:srgbClr val="01CED3">
                        <a:alpha val="40000"/>
                      </a:srgb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273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Technical Framework</a:t>
            </a:r>
            <a:endParaRPr lang="el-GR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366713" y="1608138"/>
            <a:ext cx="7662863" cy="4351338"/>
          </a:xfrm>
          <a:effectLst/>
        </p:spPr>
        <p:txBody>
          <a:bodyPr>
            <a:normAutofit lnSpcReduction="10000"/>
          </a:bodyPr>
          <a:lstStyle/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Arial" charset="0"/>
              </a:rPr>
              <a:t>Integrated, Process-oriented management </a:t>
            </a:r>
            <a:r>
              <a:rPr lang="en-US" sz="2400" dirty="0"/>
              <a:t>model for control of the production line and automatic resource allocation/dynamic reallocation (BPM)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OSGI based (</a:t>
            </a:r>
            <a:r>
              <a:rPr lang="en-US" b="1" dirty="0" err="1">
                <a:solidFill>
                  <a:srgbClr val="01CAD2"/>
                </a:solidFill>
                <a:cs typeface="Arial" charset="0"/>
              </a:rPr>
              <a:t>IoT</a:t>
            </a:r>
            <a:r>
              <a:rPr lang="en-US" b="1" dirty="0">
                <a:solidFill>
                  <a:srgbClr val="01CAD2"/>
                </a:solidFill>
                <a:cs typeface="Arial" charset="0"/>
              </a:rPr>
              <a:t>) for remote control of production resources (humans, robots) </a:t>
            </a:r>
            <a:r>
              <a:rPr lang="en-US" sz="2400" dirty="0"/>
              <a:t>(all resources are accessible in the same manner)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Multilayer safety </a:t>
            </a:r>
            <a:r>
              <a:rPr lang="en-US" sz="2400" dirty="0"/>
              <a:t>(from the robot to the system level) and supporting </a:t>
            </a:r>
            <a:r>
              <a:rPr lang="en-US" sz="2400" dirty="0" err="1"/>
              <a:t>automonous</a:t>
            </a:r>
            <a:r>
              <a:rPr lang="en-US" sz="2400" dirty="0"/>
              <a:t> and effective cooperation between robots and humans with no barriers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Easy and flexible teaching of new tasks </a:t>
            </a:r>
            <a:r>
              <a:rPr lang="en-US" sz="2400" dirty="0"/>
              <a:t>to robots</a:t>
            </a:r>
          </a:p>
        </p:txBody>
      </p:sp>
      <p:pic>
        <p:nvPicPr>
          <p:cNvPr id="18437" name="Picture 5" descr="256-256-0b5a727e2c75e2d1564d4d8032dee72a-co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0963" y="564713"/>
            <a:ext cx="935037" cy="935037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5675" y="1756361"/>
            <a:ext cx="3904032" cy="20294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2281" y="3900157"/>
            <a:ext cx="3907426" cy="2059319"/>
          </a:xfrm>
          <a:prstGeom prst="rect">
            <a:avLst/>
          </a:prstGeom>
        </p:spPr>
      </p:pic>
      <p:sp>
        <p:nvSpPr>
          <p:cNvPr id="7" name="CuadroTexto 9"/>
          <p:cNvSpPr txBox="1"/>
          <p:nvPr/>
        </p:nvSpPr>
        <p:spPr>
          <a:xfrm>
            <a:off x="619183" y="219963"/>
            <a:ext cx="9553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7F7F7F"/>
                </a:solidFill>
              </a:rPr>
              <a:t>CASCADE FUNDING WORKSHOP - EUROPEAN ROBOTICS FORUM</a:t>
            </a:r>
          </a:p>
        </p:txBody>
      </p:sp>
      <p:pic>
        <p:nvPicPr>
          <p:cNvPr id="8" name="Picture 4" descr="Resultado de imagen de european robotics week 20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087" y="-11673"/>
            <a:ext cx="1606552" cy="115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26485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Technical Framework</a:t>
            </a:r>
            <a:endParaRPr lang="el-GR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366713" y="1608138"/>
            <a:ext cx="7662863" cy="4351338"/>
          </a:xfrm>
        </p:spPr>
        <p:txBody>
          <a:bodyPr>
            <a:normAutofit lnSpcReduction="10000"/>
          </a:bodyPr>
          <a:lstStyle/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Integrated, Process-oriented management </a:t>
            </a:r>
            <a:r>
              <a:rPr lang="en-US" sz="2400" dirty="0"/>
              <a:t>model for control of the production line and automatic resource allocation/dynamic reallocation (BPM)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Arial" charset="0"/>
              </a:rPr>
              <a:t>OSGI based (</a:t>
            </a:r>
            <a:r>
              <a:rPr lang="en-US" b="1" dirty="0" err="1">
                <a:solidFill>
                  <a:srgbClr val="01CAD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Arial" charset="0"/>
              </a:rPr>
              <a:t>IoT</a:t>
            </a:r>
            <a:r>
              <a:rPr lang="en-US" b="1" dirty="0">
                <a:solidFill>
                  <a:srgbClr val="01CAD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Arial" charset="0"/>
              </a:rPr>
              <a:t>) for remote control of production resources (humans, robots)</a:t>
            </a:r>
            <a:r>
              <a:rPr lang="en-US" b="1" dirty="0">
                <a:solidFill>
                  <a:srgbClr val="01CAD2"/>
                </a:solidFill>
                <a:cs typeface="Arial" charset="0"/>
              </a:rPr>
              <a:t> </a:t>
            </a:r>
            <a:r>
              <a:rPr lang="en-US" sz="2400" dirty="0"/>
              <a:t>(all resources are accessible in the same manner)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Multilayer safety </a:t>
            </a:r>
            <a:r>
              <a:rPr lang="en-US" sz="2400" dirty="0"/>
              <a:t>(from the robot to the system level) and supporting </a:t>
            </a:r>
            <a:r>
              <a:rPr lang="en-US" sz="2400" dirty="0" err="1"/>
              <a:t>automonous</a:t>
            </a:r>
            <a:r>
              <a:rPr lang="en-US" sz="2400" dirty="0"/>
              <a:t> and effective cooperation between robots and humans with no barriers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Easy and flexible teaching of new tasks </a:t>
            </a:r>
            <a:r>
              <a:rPr lang="en-US" sz="2400" dirty="0"/>
              <a:t>to robots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610" y="4218711"/>
            <a:ext cx="2327125" cy="2327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412" y="1690688"/>
            <a:ext cx="3853522" cy="2366023"/>
          </a:xfrm>
          <a:prstGeom prst="rect">
            <a:avLst/>
          </a:prstGeom>
        </p:spPr>
      </p:pic>
      <p:pic>
        <p:nvPicPr>
          <p:cNvPr id="8" name="Picture 5" descr="256-256-0b5a727e2c75e2d1564d4d8032dee72a-co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60963" y="564713"/>
            <a:ext cx="935037" cy="935037"/>
          </a:xfrm>
          <a:prstGeom prst="rect">
            <a:avLst/>
          </a:prstGeom>
          <a:noFill/>
        </p:spPr>
      </p:pic>
      <p:sp>
        <p:nvSpPr>
          <p:cNvPr id="9" name="CuadroTexto 9"/>
          <p:cNvSpPr txBox="1"/>
          <p:nvPr/>
        </p:nvSpPr>
        <p:spPr>
          <a:xfrm>
            <a:off x="619183" y="219963"/>
            <a:ext cx="9553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7F7F7F"/>
                </a:solidFill>
              </a:rPr>
              <a:t>CASCADE FUNDING WORKSHOP - EUROPEAN ROBOTICS FORUM</a:t>
            </a:r>
          </a:p>
        </p:txBody>
      </p:sp>
      <p:pic>
        <p:nvPicPr>
          <p:cNvPr id="10" name="Picture 4" descr="Resultado de imagen de european robotics week 20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087" y="-11673"/>
            <a:ext cx="1606552" cy="115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07190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Technical Framework</a:t>
            </a:r>
            <a:endParaRPr lang="el-GR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366713" y="1608138"/>
            <a:ext cx="7662863" cy="4351338"/>
          </a:xfrm>
        </p:spPr>
        <p:txBody>
          <a:bodyPr>
            <a:normAutofit lnSpcReduction="10000"/>
          </a:bodyPr>
          <a:lstStyle/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Integrated, Process-oriented management </a:t>
            </a:r>
            <a:r>
              <a:rPr lang="en-US" sz="2400" dirty="0"/>
              <a:t>model for control of the production line and automatic resource allocation/dynamic reallocation (BPM)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OSGI based (</a:t>
            </a:r>
            <a:r>
              <a:rPr lang="en-US" b="1" dirty="0" err="1">
                <a:solidFill>
                  <a:srgbClr val="01CAD2"/>
                </a:solidFill>
                <a:cs typeface="Arial" charset="0"/>
              </a:rPr>
              <a:t>IoT</a:t>
            </a:r>
            <a:r>
              <a:rPr lang="en-US" b="1" dirty="0">
                <a:solidFill>
                  <a:srgbClr val="01CAD2"/>
                </a:solidFill>
                <a:cs typeface="Arial" charset="0"/>
              </a:rPr>
              <a:t>) for remote control of production resources (humans, robots) </a:t>
            </a:r>
            <a:r>
              <a:rPr lang="en-US" sz="2400" dirty="0"/>
              <a:t>(all resources are accessible in the same manner)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Arial" charset="0"/>
              </a:rPr>
              <a:t>Multilayer safety</a:t>
            </a:r>
            <a:r>
              <a:rPr lang="en-US" b="1" dirty="0">
                <a:solidFill>
                  <a:srgbClr val="01CAD2"/>
                </a:solidFill>
                <a:cs typeface="Arial" charset="0"/>
              </a:rPr>
              <a:t> </a:t>
            </a:r>
            <a:r>
              <a:rPr lang="en-US" sz="2400" dirty="0"/>
              <a:t>(from the robot to the system level) and supporting </a:t>
            </a:r>
            <a:r>
              <a:rPr lang="en-US" sz="2400" dirty="0" err="1"/>
              <a:t>automonous</a:t>
            </a:r>
            <a:r>
              <a:rPr lang="en-US" sz="2400" dirty="0"/>
              <a:t> and effective cooperation between robots and humans with no barriers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Easy and flexible teaching of new tasks </a:t>
            </a:r>
            <a:r>
              <a:rPr lang="en-US" sz="2400" dirty="0"/>
              <a:t>to robots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4214" y="1690688"/>
            <a:ext cx="3787809" cy="20270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4214" y="4255260"/>
            <a:ext cx="3787809" cy="1055619"/>
          </a:xfrm>
          <a:prstGeom prst="rect">
            <a:avLst/>
          </a:prstGeom>
        </p:spPr>
      </p:pic>
      <p:pic>
        <p:nvPicPr>
          <p:cNvPr id="8" name="Picture 5" descr="256-256-0b5a727e2c75e2d1564d4d8032dee72a-co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60963" y="564713"/>
            <a:ext cx="935037" cy="935037"/>
          </a:xfrm>
          <a:prstGeom prst="rect">
            <a:avLst/>
          </a:prstGeom>
          <a:noFill/>
        </p:spPr>
      </p:pic>
      <p:sp>
        <p:nvSpPr>
          <p:cNvPr id="9" name="CuadroTexto 9"/>
          <p:cNvSpPr txBox="1"/>
          <p:nvPr/>
        </p:nvSpPr>
        <p:spPr>
          <a:xfrm>
            <a:off x="619183" y="219963"/>
            <a:ext cx="9553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7F7F7F"/>
                </a:solidFill>
              </a:rPr>
              <a:t>CASCADE FUNDING WORKSHOP - EUROPEAN ROBOTICS FORUM</a:t>
            </a:r>
          </a:p>
        </p:txBody>
      </p:sp>
      <p:pic>
        <p:nvPicPr>
          <p:cNvPr id="10" name="Picture 4" descr="Resultado de imagen de european robotics week 20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087" y="-11673"/>
            <a:ext cx="1606552" cy="115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17104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Technical Framework</a:t>
            </a:r>
            <a:endParaRPr lang="el-GR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366713" y="1608138"/>
            <a:ext cx="7662863" cy="4351338"/>
          </a:xfrm>
        </p:spPr>
        <p:txBody>
          <a:bodyPr>
            <a:normAutofit lnSpcReduction="10000"/>
          </a:bodyPr>
          <a:lstStyle/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Integrated, Process-oriented management </a:t>
            </a:r>
            <a:r>
              <a:rPr lang="en-US" sz="2400" dirty="0"/>
              <a:t>model for control of the production line and automatic resource allocation/dynamic reallocation (BPM)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OSGI based (</a:t>
            </a:r>
            <a:r>
              <a:rPr lang="en-US" b="1" dirty="0" err="1">
                <a:solidFill>
                  <a:srgbClr val="01CAD2"/>
                </a:solidFill>
                <a:cs typeface="Arial" charset="0"/>
              </a:rPr>
              <a:t>IoT</a:t>
            </a:r>
            <a:r>
              <a:rPr lang="en-US" b="1" dirty="0">
                <a:solidFill>
                  <a:srgbClr val="01CAD2"/>
                </a:solidFill>
                <a:cs typeface="Arial" charset="0"/>
              </a:rPr>
              <a:t>) for remote control of production resources (humans, robots) </a:t>
            </a:r>
            <a:r>
              <a:rPr lang="en-US" sz="2400" dirty="0"/>
              <a:t>(all resources are accessible in the same manner)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cs typeface="Arial" charset="0"/>
              </a:rPr>
              <a:t>Multilayer safety </a:t>
            </a:r>
            <a:r>
              <a:rPr lang="en-US" sz="2400" dirty="0"/>
              <a:t>(from the robot to the system level) and supporting </a:t>
            </a:r>
            <a:r>
              <a:rPr lang="en-US" sz="2400" dirty="0" err="1"/>
              <a:t>automonous</a:t>
            </a:r>
            <a:r>
              <a:rPr lang="en-US" sz="2400" dirty="0"/>
              <a:t> and effective cooperation between robots and humans with no barriers</a:t>
            </a:r>
          </a:p>
          <a:p>
            <a:pPr marL="0" indent="0" algn="just" eaLnBrk="1" hangingPunct="1"/>
            <a:r>
              <a:rPr lang="en-US" b="1" dirty="0">
                <a:solidFill>
                  <a:srgbClr val="01CAD2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Arial" charset="0"/>
              </a:rPr>
              <a:t>Easy and flexible teaching of new tasks</a:t>
            </a:r>
            <a:r>
              <a:rPr lang="en-US" b="1" dirty="0">
                <a:solidFill>
                  <a:srgbClr val="01CAD2"/>
                </a:solidFill>
                <a:cs typeface="Arial" charset="0"/>
              </a:rPr>
              <a:t> </a:t>
            </a:r>
            <a:r>
              <a:rPr lang="en-US" sz="2400" dirty="0"/>
              <a:t>to robots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34016" r="2709"/>
          <a:stretch/>
        </p:blipFill>
        <p:spPr>
          <a:xfrm>
            <a:off x="9301744" y="1859840"/>
            <a:ext cx="1770816" cy="196524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4451" y="4051659"/>
            <a:ext cx="3265403" cy="1814835"/>
          </a:xfrm>
          <a:prstGeom prst="rect">
            <a:avLst/>
          </a:prstGeom>
        </p:spPr>
      </p:pic>
      <p:pic>
        <p:nvPicPr>
          <p:cNvPr id="8" name="Picture 5" descr="256-256-0b5a727e2c75e2d1564d4d8032dee72a-co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60963" y="564713"/>
            <a:ext cx="935037" cy="935037"/>
          </a:xfrm>
          <a:prstGeom prst="rect">
            <a:avLst/>
          </a:prstGeom>
          <a:noFill/>
        </p:spPr>
      </p:pic>
      <p:sp>
        <p:nvSpPr>
          <p:cNvPr id="9" name="CuadroTexto 9"/>
          <p:cNvSpPr txBox="1"/>
          <p:nvPr/>
        </p:nvSpPr>
        <p:spPr>
          <a:xfrm>
            <a:off x="619183" y="219963"/>
            <a:ext cx="9553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7F7F7F"/>
                </a:solidFill>
              </a:rPr>
              <a:t>CASCADE FUNDING WORKSHOP - EUROPEAN ROBOTICS FORUM</a:t>
            </a:r>
          </a:p>
        </p:txBody>
      </p:sp>
      <p:pic>
        <p:nvPicPr>
          <p:cNvPr id="10" name="Picture 4" descr="Resultado de imagen de european robotics week 20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087" y="-11673"/>
            <a:ext cx="1606552" cy="115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76502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664369" y="422276"/>
            <a:ext cx="8872538" cy="4992687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algn="l" eaLnBrk="1" hangingPunct="1">
              <a:defRPr/>
            </a:pPr>
            <a:r>
              <a:rPr lang="en-US" dirty="0"/>
              <a:t>The Pilots</a:t>
            </a:r>
            <a:br>
              <a:rPr lang="en-US" dirty="0"/>
            </a:br>
            <a:r>
              <a:rPr lang="en-US" sz="3300" dirty="0">
                <a:solidFill>
                  <a:schemeClr val="tx1"/>
                </a:solidFill>
                <a:effectLst/>
              </a:rPr>
              <a:t/>
            </a:r>
            <a:br>
              <a:rPr lang="en-US" sz="3300" dirty="0">
                <a:solidFill>
                  <a:schemeClr val="tx1"/>
                </a:solidFill>
                <a:effectLst/>
              </a:rPr>
            </a:br>
            <a:r>
              <a:rPr lang="en-US" sz="3300" dirty="0">
                <a:solidFill>
                  <a:schemeClr val="tx1"/>
                </a:solidFill>
                <a:effectLst/>
              </a:rPr>
              <a:t/>
            </a:r>
            <a:br>
              <a:rPr lang="en-US" sz="3300" dirty="0">
                <a:solidFill>
                  <a:schemeClr val="tx1"/>
                </a:solidFill>
                <a:effectLst/>
              </a:rPr>
            </a:br>
            <a:r>
              <a:rPr lang="en-US" sz="3300" dirty="0">
                <a:solidFill>
                  <a:schemeClr val="tx1"/>
                </a:solidFill>
                <a:effectLst/>
              </a:rPr>
              <a:t/>
            </a:r>
            <a:br>
              <a:rPr lang="en-US" sz="3300" dirty="0">
                <a:solidFill>
                  <a:schemeClr val="tx1"/>
                </a:solidFill>
                <a:effectLst/>
              </a:rPr>
            </a:br>
            <a:endParaRPr lang="el-GR" sz="3300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023840" y="1141099"/>
            <a:ext cx="2831307" cy="5137150"/>
            <a:chOff x="1139899" y="34902"/>
            <a:chExt cx="2831309" cy="5588498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1139899" y="34902"/>
              <a:ext cx="2831309" cy="5588498"/>
              <a:chOff x="1871653" y="486675"/>
              <a:chExt cx="2390258" cy="5588498"/>
            </a:xfrm>
          </p:grpSpPr>
          <p:sp>
            <p:nvSpPr>
              <p:cNvPr id="7" name="Snip Diagonal Corner Rectangle 6"/>
              <p:cNvSpPr/>
              <p:nvPr/>
            </p:nvSpPr>
            <p:spPr>
              <a:xfrm>
                <a:off x="1975520" y="630986"/>
                <a:ext cx="2286391" cy="5444187"/>
              </a:xfrm>
              <a:prstGeom prst="snip2DiagRect">
                <a:avLst/>
              </a:prstGeom>
              <a:solidFill>
                <a:srgbClr val="01C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" name="TextBox 3"/>
              <p:cNvSpPr txBox="1">
                <a:spLocks noChangeArrowheads="1"/>
              </p:cNvSpPr>
              <p:nvPr/>
            </p:nvSpPr>
            <p:spPr bwMode="auto">
              <a:xfrm>
                <a:off x="1871653" y="486675"/>
                <a:ext cx="728663" cy="1231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7400" b="1">
                    <a:solidFill>
                      <a:srgbClr val="DFDFDF"/>
                    </a:solidFill>
                    <a:latin typeface="Century Gothic" pitchFamily="34" charset="0"/>
                  </a:rPr>
                  <a:t>1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258166" y="3659803"/>
              <a:ext cx="2700339" cy="12004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400" b="1" dirty="0">
                  <a:solidFill>
                    <a:srgbClr val="DFDFDF"/>
                  </a:solidFill>
                  <a:latin typeface="Century Gothic" panose="020B0502020202020204" pitchFamily="34" charset="0"/>
                </a:rPr>
                <a:t>BOSCH </a:t>
              </a:r>
              <a:r>
                <a:rPr lang="en-GB" sz="2400" b="1" dirty="0">
                  <a:solidFill>
                    <a:srgbClr val="DFDFDF"/>
                  </a:solidFill>
                  <a:latin typeface="Century Gothic" panose="020B0502020202020204" pitchFamily="34" charset="0"/>
                </a:rPr>
                <a:t>Front Wiper Systems </a:t>
              </a:r>
              <a:r>
                <a:rPr lang="en-US" sz="2400" b="1" dirty="0">
                  <a:solidFill>
                    <a:srgbClr val="DFDFDF"/>
                  </a:solidFill>
                  <a:latin typeface="Century Gothic" panose="020B0502020202020204" pitchFamily="34" charset="0"/>
                </a:rPr>
                <a:t>(Spain)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4267200" y="1020768"/>
            <a:ext cx="2843213" cy="5237162"/>
            <a:chOff x="4267205" y="479073"/>
            <a:chExt cx="2843215" cy="5728394"/>
          </a:xfrm>
        </p:grpSpPr>
        <p:grpSp>
          <p:nvGrpSpPr>
            <p:cNvPr id="10" name="Group 15"/>
            <p:cNvGrpSpPr>
              <a:grpSpLocks/>
            </p:cNvGrpSpPr>
            <p:nvPr/>
          </p:nvGrpSpPr>
          <p:grpSpPr bwMode="auto">
            <a:xfrm>
              <a:off x="4267205" y="479073"/>
              <a:ext cx="2843215" cy="5728394"/>
              <a:chOff x="1157285" y="486214"/>
              <a:chExt cx="2843215" cy="5728394"/>
            </a:xfrm>
          </p:grpSpPr>
          <p:grpSp>
            <p:nvGrpSpPr>
              <p:cNvPr id="12" name="Group 16"/>
              <p:cNvGrpSpPr>
                <a:grpSpLocks/>
              </p:cNvGrpSpPr>
              <p:nvPr/>
            </p:nvGrpSpPr>
            <p:grpSpPr bwMode="auto">
              <a:xfrm>
                <a:off x="1157285" y="486214"/>
                <a:ext cx="2843215" cy="5728394"/>
                <a:chOff x="1871653" y="486214"/>
                <a:chExt cx="2400309" cy="5728394"/>
              </a:xfrm>
            </p:grpSpPr>
            <p:sp>
              <p:nvSpPr>
                <p:cNvPr id="14" name="Snip Diagonal Corner Rectangle 13"/>
                <p:cNvSpPr/>
                <p:nvPr/>
              </p:nvSpPr>
              <p:spPr>
                <a:xfrm>
                  <a:off x="1985571" y="771920"/>
                  <a:ext cx="2286391" cy="5442689"/>
                </a:xfrm>
                <a:prstGeom prst="snip2DiagRect">
                  <a:avLst/>
                </a:prstGeom>
                <a:solidFill>
                  <a:srgbClr val="01CE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5" name="TextBox 19"/>
                <p:cNvSpPr txBox="1">
                  <a:spLocks noChangeArrowheads="1"/>
                </p:cNvSpPr>
                <p:nvPr/>
              </p:nvSpPr>
              <p:spPr bwMode="auto">
                <a:xfrm>
                  <a:off x="1871653" y="486214"/>
                  <a:ext cx="728663" cy="12311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7400" b="1">
                      <a:solidFill>
                        <a:srgbClr val="DFDFDF"/>
                      </a:solidFill>
                      <a:latin typeface="Century Gothic" pitchFamily="34" charset="0"/>
                    </a:rPr>
                    <a:t>2</a:t>
                  </a:r>
                </a:p>
              </p:txBody>
            </p:sp>
          </p:grpSp>
          <p:sp>
            <p:nvSpPr>
              <p:cNvPr id="13" name="TextBox 12"/>
              <p:cNvSpPr txBox="1"/>
              <p:nvPr/>
            </p:nvSpPr>
            <p:spPr>
              <a:xfrm>
                <a:off x="1512765" y="3814901"/>
                <a:ext cx="2276477" cy="193869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2400" b="1" dirty="0">
                    <a:solidFill>
                      <a:srgbClr val="DFDFDF"/>
                    </a:solidFill>
                    <a:latin typeface="Century Gothic" panose="020B0502020202020204" pitchFamily="34" charset="0"/>
                  </a:rPr>
                  <a:t>ODLEWNIE POLSKIE</a:t>
                </a:r>
                <a:r>
                  <a:rPr lang="en-US" sz="2400" b="1" dirty="0">
                    <a:solidFill>
                      <a:srgbClr val="DFDFDF"/>
                    </a:solidFill>
                    <a:latin typeface="Century Gothic" panose="020B0502020202020204" pitchFamily="34" charset="0"/>
                  </a:rPr>
                  <a:t> Fettling operations (Poland)</a:t>
                </a:r>
              </a:p>
            </p:txBody>
          </p:sp>
        </p:grpSp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/>
            </a:blip>
            <a:srcRect l="2867" t="14185" r="68973" b="47127"/>
            <a:stretch/>
          </p:blipFill>
          <p:spPr bwMode="auto">
            <a:xfrm>
              <a:off x="4402143" y="1665690"/>
              <a:ext cx="2703050" cy="203388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63500"/>
            </a:effectLst>
            <a:extLst/>
          </p:spPr>
        </p:pic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7527858" y="1020768"/>
            <a:ext cx="2843212" cy="5365849"/>
            <a:chOff x="7396180" y="957240"/>
            <a:chExt cx="2843215" cy="5365865"/>
          </a:xfrm>
        </p:grpSpPr>
        <p:grpSp>
          <p:nvGrpSpPr>
            <p:cNvPr id="17" name="Group 20"/>
            <p:cNvGrpSpPr>
              <a:grpSpLocks/>
            </p:cNvGrpSpPr>
            <p:nvPr/>
          </p:nvGrpSpPr>
          <p:grpSpPr bwMode="auto">
            <a:xfrm>
              <a:off x="7396180" y="957240"/>
              <a:ext cx="2843215" cy="5365865"/>
              <a:chOff x="1157285" y="485755"/>
              <a:chExt cx="2843215" cy="5365865"/>
            </a:xfrm>
          </p:grpSpPr>
          <p:grpSp>
            <p:nvGrpSpPr>
              <p:cNvPr id="19" name="Group 21"/>
              <p:cNvGrpSpPr>
                <a:grpSpLocks/>
              </p:cNvGrpSpPr>
              <p:nvPr/>
            </p:nvGrpSpPr>
            <p:grpSpPr bwMode="auto">
              <a:xfrm>
                <a:off x="1157285" y="485755"/>
                <a:ext cx="2843215" cy="5365865"/>
                <a:chOff x="1871653" y="485755"/>
                <a:chExt cx="2400309" cy="5365865"/>
              </a:xfrm>
            </p:grpSpPr>
            <p:sp>
              <p:nvSpPr>
                <p:cNvPr id="21" name="Snip Diagonal Corner Rectangle 20"/>
                <p:cNvSpPr/>
                <p:nvPr/>
              </p:nvSpPr>
              <p:spPr>
                <a:xfrm>
                  <a:off x="1985570" y="771506"/>
                  <a:ext cx="2286392" cy="5080114"/>
                </a:xfrm>
                <a:prstGeom prst="snip2DiagRect">
                  <a:avLst/>
                </a:prstGeom>
                <a:solidFill>
                  <a:srgbClr val="01CE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2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1871653" y="485755"/>
                  <a:ext cx="728663" cy="12311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7400" b="1">
                      <a:solidFill>
                        <a:srgbClr val="DFDFDF"/>
                      </a:solidFill>
                      <a:latin typeface="Century Gothic" pitchFamily="34" charset="0"/>
                    </a:rPr>
                    <a:t>3</a:t>
                  </a:r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1292222" y="3543289"/>
                <a:ext cx="2700341" cy="230833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Aft>
                    <a:spcPts val="0"/>
                  </a:spcAft>
                  <a:defRPr/>
                </a:pPr>
                <a:r>
                  <a:rPr lang="en-US" sz="2400" b="1" dirty="0">
                    <a:solidFill>
                      <a:srgbClr val="DFDFDF"/>
                    </a:solidFill>
                    <a:latin typeface="Century Gothic" panose="020B0502020202020204" pitchFamily="34" charset="0"/>
                  </a:rPr>
                  <a:t>THOMAS REGOUT INTERNATIONAL Customized Telescoping slides (Netherlands)</a:t>
                </a:r>
              </a:p>
            </p:txBody>
          </p:sp>
        </p:grpSp>
        <p:pic>
          <p:nvPicPr>
            <p:cNvPr id="18" name="Afbeelding 4"/>
            <p:cNvPicPr>
              <a:picLocks noChangeAspect="1"/>
            </p:cNvPicPr>
            <p:nvPr/>
          </p:nvPicPr>
          <p:blipFill>
            <a:blip r:embed="rId3" cstate="screen">
              <a:extLst/>
            </a:blip>
            <a:stretch>
              <a:fillRect/>
            </a:stretch>
          </p:blipFill>
          <p:spPr>
            <a:xfrm>
              <a:off x="7601640" y="1820215"/>
              <a:ext cx="2567231" cy="219456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63500"/>
            </a:effectLst>
          </p:spPr>
        </p:pic>
      </p:grpSp>
      <p:pic>
        <p:nvPicPr>
          <p:cNvPr id="23" name="Marcador de contenido 6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69571" t="20392" r="2224" b="7498"/>
          <a:stretch/>
        </p:blipFill>
        <p:spPr>
          <a:xfrm>
            <a:off x="1132510" y="2313450"/>
            <a:ext cx="2687782" cy="2079386"/>
          </a:xfr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  <a:softEdge rad="63500"/>
          </a:effectLst>
        </p:spPr>
      </p:pic>
      <p:sp>
        <p:nvSpPr>
          <p:cNvPr id="25" name="CuadroTexto 9"/>
          <p:cNvSpPr txBox="1"/>
          <p:nvPr/>
        </p:nvSpPr>
        <p:spPr>
          <a:xfrm>
            <a:off x="619183" y="219963"/>
            <a:ext cx="9553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7F7F7F"/>
                </a:solidFill>
              </a:rPr>
              <a:t>CASCADE FUNDING WORKSHOP - EUROPEAN ROBOTICS FORUM</a:t>
            </a:r>
          </a:p>
        </p:txBody>
      </p:sp>
      <p:pic>
        <p:nvPicPr>
          <p:cNvPr id="26" name="Picture 4" descr="Resultado de imagen de european robotics week 20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087" y="-11673"/>
            <a:ext cx="1606552" cy="115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256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 PPT I4M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376" y="1"/>
            <a:ext cx="2477733" cy="12287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19183" y="1306275"/>
            <a:ext cx="10963217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1.4 M Euro will be used to support 7-9 Experiments.</a:t>
            </a:r>
          </a:p>
          <a:p>
            <a:endParaRPr lang="en-US" sz="2400" dirty="0"/>
          </a:p>
          <a:p>
            <a:r>
              <a:rPr lang="en-US" sz="2400" dirty="0"/>
              <a:t>33 proposals have been received at the deadline of 5 March 2018. Focus sought: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1CAD2"/>
                </a:solidFill>
                <a:cs typeface="Arial" charset="0"/>
              </a:rPr>
              <a:t>Validating and refining </a:t>
            </a:r>
            <a:r>
              <a:rPr lang="en-US" sz="2400" dirty="0"/>
              <a:t>the framework in real industrial settings involving nearly autonomous robotics or human-robot collaboration.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1CAD2"/>
                </a:solidFill>
                <a:cs typeface="Arial" charset="0"/>
              </a:rPr>
              <a:t>Extending the framework </a:t>
            </a:r>
            <a:r>
              <a:rPr lang="en-US" sz="2400" dirty="0"/>
              <a:t>by providing new functionalities either in terms of software components or in terms of hardware components (integrating new robots).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1CAD2"/>
                </a:solidFill>
                <a:cs typeface="Arial" charset="0"/>
              </a:rPr>
              <a:t>Evaluating the impact of HORSE </a:t>
            </a:r>
            <a:r>
              <a:rPr lang="en-US" sz="2400" dirty="0"/>
              <a:t>on the European manufacturing sector: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demonstrating the reusability/</a:t>
            </a:r>
            <a:r>
              <a:rPr lang="en-US" sz="2400" dirty="0" err="1"/>
              <a:t>generalisability</a:t>
            </a:r>
            <a:r>
              <a:rPr lang="en-US" sz="2400" dirty="0"/>
              <a:t> of the use cases scenarios in general sense for the industrial applications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detailing the impact in the specific industry. </a:t>
            </a:r>
            <a:endParaRPr lang="en-GB" sz="2400" dirty="0"/>
          </a:p>
        </p:txBody>
      </p:sp>
      <p:pic>
        <p:nvPicPr>
          <p:cNvPr id="6" name="Imagen 5" descr="RALLA I4M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" y="6628803"/>
            <a:ext cx="12192000" cy="250235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619183" y="748985"/>
            <a:ext cx="9553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Value of Cascading Funding</a:t>
            </a: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8737600" y="6272202"/>
            <a:ext cx="2844800" cy="365125"/>
          </a:xfrm>
        </p:spPr>
        <p:txBody>
          <a:bodyPr/>
          <a:lstStyle/>
          <a:p>
            <a:fld id="{4E3A4DDE-7203-0C41-8C14-3D3464699C78}" type="slidenum">
              <a:rPr lang="es-ES" smtClean="0"/>
              <a:t>8</a:t>
            </a:fld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619183" y="219963"/>
            <a:ext cx="9553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7F7F7F"/>
                </a:solidFill>
              </a:rPr>
              <a:t>CASCADE FUNDING WORKSHOP - EUROPEAN ROBOTICS FORUM</a:t>
            </a:r>
          </a:p>
        </p:txBody>
      </p:sp>
      <p:pic>
        <p:nvPicPr>
          <p:cNvPr id="12" name="Imagen 11" descr="LOGO PPT I4MS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33" b="2233"/>
          <a:stretch/>
        </p:blipFill>
        <p:spPr>
          <a:xfrm>
            <a:off x="9408639" y="-11673"/>
            <a:ext cx="2506797" cy="1222662"/>
          </a:xfrm>
          <a:prstGeom prst="rect">
            <a:avLst/>
          </a:prstGeom>
        </p:spPr>
      </p:pic>
      <p:pic>
        <p:nvPicPr>
          <p:cNvPr id="14" name="Picture 4" descr="Resultado de imagen de european robotics week 20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087" y="-11673"/>
            <a:ext cx="1606552" cy="115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285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ONTRAPORTAD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311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4917</TotalTime>
  <Words>580</Words>
  <Application>Microsoft Office PowerPoint</Application>
  <PresentationFormat>Widescreen</PresentationFormat>
  <Paragraphs>69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Tema de Office</vt:lpstr>
      <vt:lpstr>PowerPoint Presentation</vt:lpstr>
      <vt:lpstr>PowerPoint Presentation</vt:lpstr>
      <vt:lpstr>Technical Framework</vt:lpstr>
      <vt:lpstr>Technical Framework</vt:lpstr>
      <vt:lpstr>Technical Framework</vt:lpstr>
      <vt:lpstr>Technical Framework</vt:lpstr>
      <vt:lpstr>The Pilots  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Natalia Gozdur</dc:creator>
  <cp:lastModifiedBy>Panagiotis Bouklis</cp:lastModifiedBy>
  <cp:revision>107</cp:revision>
  <dcterms:created xsi:type="dcterms:W3CDTF">2017-12-19T12:00:28Z</dcterms:created>
  <dcterms:modified xsi:type="dcterms:W3CDTF">2018-03-12T12:58:13Z</dcterms:modified>
</cp:coreProperties>
</file>